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7" r:id="rId4"/>
    <p:sldId id="288" r:id="rId5"/>
    <p:sldId id="258" r:id="rId6"/>
    <p:sldId id="268" r:id="rId7"/>
    <p:sldId id="269" r:id="rId8"/>
    <p:sldId id="267" r:id="rId9"/>
    <p:sldId id="284" r:id="rId10"/>
    <p:sldId id="286" r:id="rId11"/>
    <p:sldId id="276" r:id="rId12"/>
    <p:sldId id="290" r:id="rId13"/>
    <p:sldId id="277" r:id="rId14"/>
    <p:sldId id="285" r:id="rId15"/>
    <p:sldId id="291" r:id="rId16"/>
    <p:sldId id="260" r:id="rId17"/>
    <p:sldId id="259" r:id="rId18"/>
    <p:sldId id="261" r:id="rId19"/>
    <p:sldId id="262" r:id="rId20"/>
    <p:sldId id="263" r:id="rId21"/>
    <p:sldId id="264" r:id="rId22"/>
    <p:sldId id="266" r:id="rId23"/>
    <p:sldId id="280" r:id="rId24"/>
    <p:sldId id="272" r:id="rId25"/>
    <p:sldId id="279" r:id="rId26"/>
    <p:sldId id="281" r:id="rId27"/>
    <p:sldId id="282" r:id="rId28"/>
    <p:sldId id="283" r:id="rId29"/>
    <p:sldId id="27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02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36000"/>
                    <a:tint val="96000"/>
                    <a:lumMod val="104000"/>
                  </a:schemeClr>
                </a:gs>
                <a:gs pos="100000">
                  <a:schemeClr val="accent2">
                    <a:shade val="3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Вед.программы!$E$2</c:f>
              <c:numCache>
                <c:formatCode>0.0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2">
                    <a:shade val="43000"/>
                    <a:tint val="96000"/>
                    <a:lumMod val="104000"/>
                  </a:schemeClr>
                </a:gs>
                <a:gs pos="100000">
                  <a:schemeClr val="accent2">
                    <a:shade val="43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Вед.программы!$E$3</c:f>
              <c:numCache>
                <c:formatCode>General</c:formatCode>
                <c:ptCount val="1"/>
                <c:pt idx="0">
                  <c:v>22.4</c:v>
                </c:pt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2">
                    <a:shade val="50000"/>
                    <a:tint val="96000"/>
                    <a:lumMod val="104000"/>
                  </a:schemeClr>
                </a:gs>
                <a:gs pos="100000">
                  <a:schemeClr val="accent2">
                    <a:shade val="5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Вед.программы!$E$4</c:f>
              <c:numCache>
                <c:formatCode>General</c:formatCode>
                <c:ptCount val="1"/>
                <c:pt idx="0">
                  <c:v>27.6</c:v>
                </c:pt>
              </c:numCache>
            </c:numRef>
          </c:val>
        </c:ser>
        <c:ser>
          <c:idx val="3"/>
          <c:order val="3"/>
          <c:spPr>
            <a:gradFill rotWithShape="1">
              <a:gsLst>
                <a:gs pos="0">
                  <a:schemeClr val="accent2">
                    <a:shade val="56000"/>
                    <a:tint val="96000"/>
                    <a:lumMod val="104000"/>
                  </a:schemeClr>
                </a:gs>
                <a:gs pos="100000">
                  <a:schemeClr val="accent2">
                    <a:shade val="5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Вед.программы!$E$5</c:f>
              <c:numCache>
                <c:formatCode>General</c:formatCode>
                <c:ptCount val="1"/>
                <c:pt idx="0">
                  <c:v>27.8</c:v>
                </c:pt>
              </c:numCache>
            </c:numRef>
          </c:val>
        </c:ser>
        <c:ser>
          <c:idx val="4"/>
          <c:order val="4"/>
          <c:spPr>
            <a:gradFill rotWithShape="1">
              <a:gsLst>
                <a:gs pos="0">
                  <a:schemeClr val="accent2">
                    <a:shade val="63000"/>
                    <a:tint val="96000"/>
                    <a:lumMod val="104000"/>
                  </a:schemeClr>
                </a:gs>
                <a:gs pos="100000">
                  <a:schemeClr val="accent2">
                    <a:shade val="63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Вед.программы!$E$6</c:f>
              <c:numCache>
                <c:formatCode>General</c:formatCode>
                <c:ptCount val="1"/>
                <c:pt idx="0">
                  <c:v>40.5</c:v>
                </c:pt>
              </c:numCache>
            </c:numRef>
          </c:val>
        </c:ser>
        <c:ser>
          <c:idx val="5"/>
          <c:order val="5"/>
          <c:spPr>
            <a:gradFill rotWithShape="1">
              <a:gsLst>
                <a:gs pos="0">
                  <a:schemeClr val="accent2">
                    <a:shade val="70000"/>
                    <a:tint val="96000"/>
                    <a:lumMod val="104000"/>
                  </a:schemeClr>
                </a:gs>
                <a:gs pos="100000">
                  <a:schemeClr val="accent2">
                    <a:shade val="7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Вед.программы!$E$7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</c:ser>
        <c:ser>
          <c:idx val="6"/>
          <c:order val="6"/>
          <c:spPr>
            <a:gradFill rotWithShape="1">
              <a:gsLst>
                <a:gs pos="0">
                  <a:schemeClr val="accent2">
                    <a:shade val="76000"/>
                    <a:tint val="96000"/>
                    <a:lumMod val="104000"/>
                  </a:schemeClr>
                </a:gs>
                <a:gs pos="100000">
                  <a:schemeClr val="accent2">
                    <a:shade val="7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Вед.программы!$E$8</c:f>
              <c:numCache>
                <c:formatCode>General</c:formatCode>
                <c:ptCount val="1"/>
                <c:pt idx="0">
                  <c:v>56.8</c:v>
                </c:pt>
              </c:numCache>
            </c:numRef>
          </c:val>
        </c:ser>
        <c:ser>
          <c:idx val="7"/>
          <c:order val="7"/>
          <c:spPr>
            <a:gradFill rotWithShape="1">
              <a:gsLst>
                <a:gs pos="0">
                  <a:schemeClr val="accent2">
                    <a:shade val="83000"/>
                    <a:tint val="96000"/>
                    <a:lumMod val="104000"/>
                  </a:schemeClr>
                </a:gs>
                <a:gs pos="100000">
                  <a:schemeClr val="accent2">
                    <a:shade val="83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Вед.программы!$E$9</c:f>
              <c:numCache>
                <c:formatCode>General</c:formatCode>
                <c:ptCount val="1"/>
                <c:pt idx="0">
                  <c:v>96.3</c:v>
                </c:pt>
              </c:numCache>
            </c:numRef>
          </c:val>
        </c:ser>
        <c:ser>
          <c:idx val="8"/>
          <c:order val="8"/>
          <c:spPr>
            <a:gradFill rotWithShape="1">
              <a:gsLst>
                <a:gs pos="0">
                  <a:schemeClr val="accent2">
                    <a:shade val="90000"/>
                    <a:tint val="96000"/>
                    <a:lumMod val="104000"/>
                  </a:schemeClr>
                </a:gs>
                <a:gs pos="100000">
                  <a:schemeClr val="accent2">
                    <a:shade val="9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Вед.программы!$E$10</c:f>
              <c:numCache>
                <c:formatCode>General</c:formatCode>
                <c:ptCount val="1"/>
                <c:pt idx="0">
                  <c:v>99.2</c:v>
                </c:pt>
              </c:numCache>
            </c:numRef>
          </c:val>
        </c:ser>
        <c:ser>
          <c:idx val="9"/>
          <c:order val="9"/>
          <c:spPr>
            <a:gradFill rotWithShape="1">
              <a:gsLst>
                <a:gs pos="0">
                  <a:schemeClr val="accent2">
                    <a:shade val="96000"/>
                    <a:tint val="96000"/>
                    <a:lumMod val="104000"/>
                  </a:schemeClr>
                </a:gs>
                <a:gs pos="100000">
                  <a:schemeClr val="accent2">
                    <a:shade val="9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Вед.программы!$E$11</c:f>
              <c:numCache>
                <c:formatCode>General</c:formatCode>
                <c:ptCount val="1"/>
                <c:pt idx="0">
                  <c:v>99.9</c:v>
                </c:pt>
              </c:numCache>
            </c:numRef>
          </c:val>
        </c:ser>
        <c:ser>
          <c:idx val="10"/>
          <c:order val="10"/>
          <c:spPr>
            <a:gradFill rotWithShape="1">
              <a:gsLst>
                <a:gs pos="0">
                  <a:schemeClr val="accent2">
                    <a:tint val="97000"/>
                    <a:tint val="96000"/>
                    <a:lumMod val="104000"/>
                  </a:schemeClr>
                </a:gs>
                <a:gs pos="100000">
                  <a:schemeClr val="accent2">
                    <a:tint val="9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Вед.программы!$E$12</c:f>
              <c:numCache>
                <c:formatCode>General</c:formatCode>
                <c:ptCount val="1"/>
                <c:pt idx="0">
                  <c:v>139.30000000000001</c:v>
                </c:pt>
              </c:numCache>
            </c:numRef>
          </c:val>
        </c:ser>
        <c:ser>
          <c:idx val="11"/>
          <c:order val="11"/>
          <c:spPr>
            <a:gradFill rotWithShape="1">
              <a:gsLst>
                <a:gs pos="0">
                  <a:schemeClr val="accent2">
                    <a:tint val="90000"/>
                    <a:tint val="96000"/>
                    <a:lumMod val="104000"/>
                  </a:schemeClr>
                </a:gs>
                <a:gs pos="100000">
                  <a:schemeClr val="accent2">
                    <a:tint val="9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Вед.программы!$E$13</c:f>
              <c:numCache>
                <c:formatCode>General</c:formatCode>
                <c:ptCount val="1"/>
                <c:pt idx="0">
                  <c:v>153.5</c:v>
                </c:pt>
              </c:numCache>
            </c:numRef>
          </c:val>
        </c:ser>
        <c:ser>
          <c:idx val="12"/>
          <c:order val="12"/>
          <c:spPr>
            <a:gradFill rotWithShape="1">
              <a:gsLst>
                <a:gs pos="0">
                  <a:schemeClr val="accent2">
                    <a:tint val="84000"/>
                    <a:tint val="96000"/>
                    <a:lumMod val="104000"/>
                  </a:schemeClr>
                </a:gs>
                <a:gs pos="100000">
                  <a:schemeClr val="accent2">
                    <a:tint val="84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Вед.программы!$E$14</c:f>
              <c:numCache>
                <c:formatCode>General</c:formatCode>
                <c:ptCount val="1"/>
                <c:pt idx="0">
                  <c:v>279.8</c:v>
                </c:pt>
              </c:numCache>
            </c:numRef>
          </c:val>
        </c:ser>
        <c:ser>
          <c:idx val="13"/>
          <c:order val="13"/>
          <c:spPr>
            <a:gradFill rotWithShape="1">
              <a:gsLst>
                <a:gs pos="0">
                  <a:schemeClr val="accent2">
                    <a:tint val="77000"/>
                    <a:tint val="96000"/>
                    <a:lumMod val="104000"/>
                  </a:schemeClr>
                </a:gs>
                <a:gs pos="100000">
                  <a:schemeClr val="accent2">
                    <a:tint val="7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Вед.программы!$E$15</c:f>
              <c:numCache>
                <c:formatCode>General</c:formatCode>
                <c:ptCount val="1"/>
                <c:pt idx="0">
                  <c:v>464.7</c:v>
                </c:pt>
              </c:numCache>
            </c:numRef>
          </c:val>
        </c:ser>
        <c:ser>
          <c:idx val="14"/>
          <c:order val="14"/>
          <c:tx>
            <c:v>1719,0</c:v>
          </c:tx>
          <c:spPr>
            <a:gradFill rotWithShape="1">
              <a:gsLst>
                <a:gs pos="0">
                  <a:schemeClr val="accent2">
                    <a:tint val="70000"/>
                    <a:tint val="96000"/>
                    <a:lumMod val="104000"/>
                  </a:schemeClr>
                </a:gs>
                <a:gs pos="100000">
                  <a:schemeClr val="accent2">
                    <a:tint val="7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val>
            <c:numRef>
              <c:f>Вед.программы!$E$16</c:f>
              <c:numCache>
                <c:formatCode>0.0</c:formatCode>
                <c:ptCount val="1"/>
                <c:pt idx="0">
                  <c:v>1719</c:v>
                </c:pt>
              </c:numCache>
            </c:numRef>
          </c:val>
        </c:ser>
        <c:ser>
          <c:idx val="15"/>
          <c:order val="15"/>
          <c:spPr>
            <a:gradFill rotWithShape="1">
              <a:gsLst>
                <a:gs pos="0">
                  <a:schemeClr val="accent2">
                    <a:tint val="64000"/>
                    <a:tint val="96000"/>
                    <a:lumMod val="104000"/>
                  </a:schemeClr>
                </a:gs>
                <a:gs pos="100000">
                  <a:schemeClr val="accent2">
                    <a:tint val="64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Вед.программы!$E$17</c:f>
              <c:numCache>
                <c:formatCode>General</c:formatCode>
                <c:ptCount val="1"/>
                <c:pt idx="0">
                  <c:v>1856.6</c:v>
                </c:pt>
              </c:numCache>
            </c:numRef>
          </c:val>
        </c:ser>
        <c:ser>
          <c:idx val="16"/>
          <c:order val="16"/>
          <c:spPr>
            <a:gradFill rotWithShape="1">
              <a:gsLst>
                <a:gs pos="0">
                  <a:schemeClr val="accent2">
                    <a:tint val="57000"/>
                    <a:tint val="96000"/>
                    <a:lumMod val="104000"/>
                  </a:schemeClr>
                </a:gs>
                <a:gs pos="100000">
                  <a:schemeClr val="accent2">
                    <a:tint val="5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Вед.программы!$E$18</c:f>
              <c:numCache>
                <c:formatCode>General</c:formatCode>
                <c:ptCount val="1"/>
                <c:pt idx="0">
                  <c:v>2439.6999999999998</c:v>
                </c:pt>
              </c:numCache>
            </c:numRef>
          </c:val>
        </c:ser>
        <c:ser>
          <c:idx val="17"/>
          <c:order val="17"/>
          <c:spPr>
            <a:gradFill rotWithShape="1">
              <a:gsLst>
                <a:gs pos="0">
                  <a:schemeClr val="accent2">
                    <a:tint val="50000"/>
                    <a:tint val="96000"/>
                    <a:lumMod val="104000"/>
                  </a:schemeClr>
                </a:gs>
                <a:gs pos="100000">
                  <a:schemeClr val="accent2">
                    <a:tint val="5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Вед.программы!$E$19</c:f>
              <c:numCache>
                <c:formatCode>General</c:formatCode>
                <c:ptCount val="1"/>
                <c:pt idx="0">
                  <c:v>2907.7</c:v>
                </c:pt>
              </c:numCache>
            </c:numRef>
          </c:val>
        </c:ser>
        <c:ser>
          <c:idx val="18"/>
          <c:order val="18"/>
          <c:spPr>
            <a:gradFill rotWithShape="1">
              <a:gsLst>
                <a:gs pos="0">
                  <a:schemeClr val="accent2">
                    <a:tint val="44000"/>
                    <a:tint val="96000"/>
                    <a:lumMod val="104000"/>
                  </a:schemeClr>
                </a:gs>
                <a:gs pos="100000">
                  <a:schemeClr val="accent2">
                    <a:tint val="44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Вед.программы!$E$20</c:f>
              <c:numCache>
                <c:formatCode>General</c:formatCode>
                <c:ptCount val="1"/>
                <c:pt idx="0">
                  <c:v>8556.2000000000007</c:v>
                </c:pt>
              </c:numCache>
            </c:numRef>
          </c:val>
        </c:ser>
        <c:ser>
          <c:idx val="19"/>
          <c:order val="19"/>
          <c:spPr>
            <a:gradFill rotWithShape="1">
              <a:gsLst>
                <a:gs pos="0">
                  <a:schemeClr val="accent2">
                    <a:tint val="37000"/>
                    <a:tint val="96000"/>
                    <a:lumMod val="104000"/>
                  </a:schemeClr>
                </a:gs>
                <a:gs pos="100000">
                  <a:schemeClr val="accent2">
                    <a:tint val="3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8E47F3C-EC62-4E00-A0D5-673C0F0CFD0E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Вед.программы!$E$21</c:f>
              <c:numCache>
                <c:formatCode>0.0</c:formatCode>
                <c:ptCount val="1"/>
                <c:pt idx="0">
                  <c:v>27000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8762960"/>
        <c:axId val="298766488"/>
        <c:axId val="0"/>
      </c:bar3DChart>
      <c:catAx>
        <c:axId val="298762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8766488"/>
        <c:crosses val="autoZero"/>
        <c:auto val="1"/>
        <c:lblAlgn val="ctr"/>
        <c:lblOffset val="100"/>
        <c:noMultiLvlLbl val="0"/>
      </c:catAx>
      <c:valAx>
        <c:axId val="2987664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9876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381889763779537E-2"/>
          <c:y val="2.3148148148148147E-2"/>
          <c:w val="0.81111111111111112"/>
          <c:h val="0.89260061242344702"/>
        </c:manualLayout>
      </c:layout>
      <c:area3DChart>
        <c:grouping val="standard"/>
        <c:varyColors val="0"/>
        <c:ser>
          <c:idx val="0"/>
          <c:order val="0"/>
          <c:tx>
            <c:strRef>
              <c:f>'Д. и Р.'!$A$15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6">
                <a:alpha val="35000"/>
              </a:schemeClr>
            </a:solidFill>
            <a:ln w="9525">
              <a:solidFill>
                <a:schemeClr val="accent6"/>
              </a:solidFill>
            </a:ln>
            <a:effectLst/>
            <a:sp3d contourW="9525">
              <a:contourClr>
                <a:schemeClr val="accent6"/>
              </a:contourClr>
            </a:sp3d>
          </c:spPr>
          <c:cat>
            <c:strRef>
              <c:f>'Д. и Р.'!$E$14:$J$14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'Д. и Р.'!$E$15:$J$15</c:f>
              <c:numCache>
                <c:formatCode>#\ ##0.0</c:formatCode>
                <c:ptCount val="6"/>
                <c:pt idx="0" formatCode="#,##0.00">
                  <c:v>64686</c:v>
                </c:pt>
                <c:pt idx="1">
                  <c:v>75836.7</c:v>
                </c:pt>
                <c:pt idx="2">
                  <c:v>78900</c:v>
                </c:pt>
                <c:pt idx="3">
                  <c:v>76584.400000000009</c:v>
                </c:pt>
                <c:pt idx="4">
                  <c:v>79634.400000000009</c:v>
                </c:pt>
                <c:pt idx="5">
                  <c:v>82830.3</c:v>
                </c:pt>
              </c:numCache>
            </c:numRef>
          </c:val>
        </c:ser>
        <c:ser>
          <c:idx val="1"/>
          <c:order val="1"/>
          <c:tx>
            <c:strRef>
              <c:f>'Д. и Р.'!$A$16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5">
                <a:alpha val="35000"/>
              </a:schemeClr>
            </a:solidFill>
            <a:ln w="9525">
              <a:solidFill>
                <a:schemeClr val="accent5"/>
              </a:solidFill>
            </a:ln>
            <a:effectLst/>
            <a:sp3d contourW="9525">
              <a:contourClr>
                <a:schemeClr val="accent5"/>
              </a:contourClr>
            </a:sp3d>
          </c:spPr>
          <c:cat>
            <c:strRef>
              <c:f>'Д. и Р.'!$E$14:$J$14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'Д. и Р.'!$E$16:$J$16</c:f>
              <c:numCache>
                <c:formatCode>#\ ##0.0</c:formatCode>
                <c:ptCount val="6"/>
                <c:pt idx="0" formatCode="#,##0.00">
                  <c:v>72167.199999999997</c:v>
                </c:pt>
                <c:pt idx="1">
                  <c:v>75139.5</c:v>
                </c:pt>
                <c:pt idx="2">
                  <c:v>87261.7</c:v>
                </c:pt>
                <c:pt idx="3">
                  <c:v>82920.600000000006</c:v>
                </c:pt>
                <c:pt idx="4">
                  <c:v>79634.399999999994</c:v>
                </c:pt>
                <c:pt idx="5">
                  <c:v>82830.3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769232"/>
        <c:axId val="298764528"/>
        <c:axId val="474054872"/>
      </c:area3DChart>
      <c:catAx>
        <c:axId val="29876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5000"/>
                <a:lumOff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baseline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764528"/>
        <c:crosses val="autoZero"/>
        <c:auto val="1"/>
        <c:lblAlgn val="ctr"/>
        <c:lblOffset val="100"/>
        <c:noMultiLvlLbl val="0"/>
      </c:catAx>
      <c:valAx>
        <c:axId val="2987645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98769232"/>
        <c:crosses val="autoZero"/>
        <c:crossBetween val="midCat"/>
      </c:valAx>
      <c:serAx>
        <c:axId val="4740548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"/>
                <a:lumOff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76452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Доходы!$B$5:$B$13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 ущерба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Доходы!$C$5:$C$13</c:f>
              <c:numCache>
                <c:formatCode>#\ ##0.0</c:formatCode>
                <c:ptCount val="4"/>
                <c:pt idx="0">
                  <c:v>55069.7</c:v>
                </c:pt>
                <c:pt idx="1">
                  <c:v>184.1</c:v>
                </c:pt>
                <c:pt idx="2">
                  <c:v>3026.7</c:v>
                </c:pt>
                <c:pt idx="3">
                  <c:v>12159.1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  <a:scene3d>
      <a:camera prst="orthographicFront"/>
      <a:lightRig rig="threePt" dir="t"/>
    </a:scene3d>
    <a:sp3d prstMaterial="matte"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Расходы!$B$4:$B$32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Расходы!$E$4:$E$32</c:f>
              <c:numCache>
                <c:formatCode>#\ ##0.0</c:formatCode>
                <c:ptCount val="10"/>
                <c:pt idx="0">
                  <c:v>18014.399999999998</c:v>
                </c:pt>
                <c:pt idx="1">
                  <c:v>139.30000000000001</c:v>
                </c:pt>
                <c:pt idx="2">
                  <c:v>617.79999999999995</c:v>
                </c:pt>
                <c:pt idx="3">
                  <c:v>34326.1</c:v>
                </c:pt>
                <c:pt idx="4">
                  <c:v>99.2</c:v>
                </c:pt>
                <c:pt idx="5">
                  <c:v>357</c:v>
                </c:pt>
                <c:pt idx="6">
                  <c:v>13903.6</c:v>
                </c:pt>
                <c:pt idx="7">
                  <c:v>11887.6</c:v>
                </c:pt>
                <c:pt idx="8">
                  <c:v>1719</c:v>
                </c:pt>
                <c:pt idx="9">
                  <c:v>1856.6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2018</c:v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Расходы!$B$39:$B$67</c15:sqref>
                  </c15:fullRef>
                </c:ext>
              </c:extLst>
              <c:f>(Расходы!$B$39,Расходы!$B$46,Расходы!$B$48,Расходы!$B$51,Расходы!$B$54,Расходы!$B$56,Расходы!$B$59,Расходы!$B$61,Расходы!$B$64,Расходы!$B$66)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Жилищно-комм.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Расходы!$F$39:$F$67</c15:sqref>
                  </c15:fullRef>
                </c:ext>
              </c:extLst>
              <c:f>(Расходы!$F$39,Расходы!$F$46,Расходы!$F$48,Расходы!$F$51,Расходы!$F$54,Расходы!$F$56,Расходы!$F$59,Расходы!$F$61,Расходы!$F$64,Расходы!$F$66)</c:f>
              <c:numCache>
                <c:formatCode>#\ ##0.0</c:formatCode>
                <c:ptCount val="10"/>
                <c:pt idx="0">
                  <c:v>17380.3</c:v>
                </c:pt>
                <c:pt idx="1">
                  <c:v>106.9</c:v>
                </c:pt>
                <c:pt idx="2">
                  <c:v>630.6</c:v>
                </c:pt>
                <c:pt idx="3">
                  <c:v>33919.699999999997</c:v>
                </c:pt>
                <c:pt idx="4">
                  <c:v>0</c:v>
                </c:pt>
                <c:pt idx="5">
                  <c:v>1016.3</c:v>
                </c:pt>
                <c:pt idx="6">
                  <c:v>10213.299999999999</c:v>
                </c:pt>
                <c:pt idx="7">
                  <c:v>11017.300000000001</c:v>
                </c:pt>
                <c:pt idx="8">
                  <c:v>663.6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2019</c:v>
          </c:tx>
          <c:spPr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Расходы!$B$39:$B$67</c15:sqref>
                  </c15:fullRef>
                </c:ext>
              </c:extLst>
              <c:f>(Расходы!$B$39,Расходы!$B$46,Расходы!$B$48,Расходы!$B$51,Расходы!$B$54,Расходы!$B$56,Расходы!$B$59,Расходы!$B$61,Расходы!$B$64,Расходы!$B$66)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Жилищно-комм.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Расходы!$G$39:$G$67</c15:sqref>
                  </c15:fullRef>
                </c:ext>
              </c:extLst>
              <c:f>(Расходы!$G$39,Расходы!$G$46,Расходы!$G$48,Расходы!$G$51,Расходы!$G$54,Расходы!$G$56,Расходы!$G$59,Расходы!$G$61,Расходы!$G$64,Расходы!$G$66)</c:f>
              <c:numCache>
                <c:formatCode>#\ ##0.0</c:formatCode>
                <c:ptCount val="10"/>
                <c:pt idx="0">
                  <c:v>20261.300000000003</c:v>
                </c:pt>
                <c:pt idx="1">
                  <c:v>126</c:v>
                </c:pt>
                <c:pt idx="2">
                  <c:v>671.7</c:v>
                </c:pt>
                <c:pt idx="3">
                  <c:v>33308.6</c:v>
                </c:pt>
                <c:pt idx="4">
                  <c:v>107</c:v>
                </c:pt>
                <c:pt idx="5">
                  <c:v>453.6</c:v>
                </c:pt>
                <c:pt idx="6">
                  <c:v>17173.7</c:v>
                </c:pt>
                <c:pt idx="7">
                  <c:v>12024.8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2"/>
          <c:order val="2"/>
          <c:tx>
            <c:v>2020</c:v>
          </c:tx>
          <c:spPr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Расходы!$B$39:$B$67</c15:sqref>
                  </c15:fullRef>
                </c:ext>
              </c:extLst>
              <c:f>(Расходы!$B$39,Расходы!$B$46,Расходы!$B$48,Расходы!$B$51,Расходы!$B$54,Расходы!$B$56,Расходы!$B$59,Расходы!$B$61,Расходы!$B$64,Расходы!$B$66)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Жилищно-комм.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Расходы!$H$39:$H$67</c15:sqref>
                  </c15:fullRef>
                </c:ext>
              </c:extLst>
              <c:f>(Расходы!$H$39,Расходы!$H$46,Расходы!$H$48,Расходы!$H$51,Расходы!$H$54,Расходы!$H$56,Расходы!$H$59,Расходы!$H$61,Расходы!$H$64,Расходы!$H$66)</c:f>
              <c:numCache>
                <c:formatCode>#\ ##0.0</c:formatCode>
                <c:ptCount val="10"/>
                <c:pt idx="0">
                  <c:v>17860.899999999998</c:v>
                </c:pt>
                <c:pt idx="1">
                  <c:v>139.30000000000001</c:v>
                </c:pt>
                <c:pt idx="2">
                  <c:v>617.79999999999995</c:v>
                </c:pt>
                <c:pt idx="3">
                  <c:v>34326.1</c:v>
                </c:pt>
                <c:pt idx="4">
                  <c:v>99.2</c:v>
                </c:pt>
                <c:pt idx="5">
                  <c:v>510.5</c:v>
                </c:pt>
                <c:pt idx="6">
                  <c:v>13903.6</c:v>
                </c:pt>
                <c:pt idx="7">
                  <c:v>11887.6</c:v>
                </c:pt>
                <c:pt idx="8">
                  <c:v>1719</c:v>
                </c:pt>
                <c:pt idx="9">
                  <c:v>1856.6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8768056"/>
        <c:axId val="298767272"/>
        <c:axId val="0"/>
      </c:bar3DChart>
      <c:catAx>
        <c:axId val="298768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767272"/>
        <c:crosses val="autoZero"/>
        <c:auto val="1"/>
        <c:lblAlgn val="ctr"/>
        <c:lblOffset val="100"/>
        <c:noMultiLvlLbl val="0"/>
      </c:catAx>
      <c:valAx>
        <c:axId val="298767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298768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329635262930378"/>
          <c:y val="5.81235297443553E-2"/>
          <c:w val="0.21574884457521731"/>
          <c:h val="5.9940095330396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Дефицит!$E$7:$H$7</c:f>
              <c:numCache>
                <c:formatCode>#,##0.00</c:formatCode>
                <c:ptCount val="4"/>
                <c:pt idx="0">
                  <c:v>7481.1999999999971</c:v>
                </c:pt>
                <c:pt idx="1">
                  <c:v>-697.19999999999709</c:v>
                </c:pt>
                <c:pt idx="2">
                  <c:v>8361.6999999999971</c:v>
                </c:pt>
                <c:pt idx="3">
                  <c:v>6336.2000000000116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769624"/>
        <c:axId val="298762568"/>
      </c:scatterChart>
      <c:valAx>
        <c:axId val="298769624"/>
        <c:scaling>
          <c:orientation val="minMax"/>
        </c:scaling>
        <c:delete val="1"/>
        <c:axPos val="b"/>
        <c:majorTickMark val="none"/>
        <c:minorTickMark val="none"/>
        <c:tickLblPos val="nextTo"/>
        <c:crossAx val="298762568"/>
        <c:crosses val="autoZero"/>
        <c:crossBetween val="midCat"/>
      </c:valAx>
      <c:valAx>
        <c:axId val="29876256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98769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100000">
                  <a:schemeClr val="accent6">
                    <a:shade val="58000"/>
                    <a:alpha val="0"/>
                  </a:schemeClr>
                </a:gs>
                <a:gs pos="50000">
                  <a:schemeClr val="accent6">
                    <a:shade val="5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Субвенции!$E$5</c:f>
              <c:numCache>
                <c:formatCode>#\ ##0.0</c:formatCode>
                <c:ptCount val="1"/>
                <c:pt idx="0">
                  <c:v>11645.2</c:v>
                </c:pt>
              </c:numCache>
            </c:numRef>
          </c:val>
        </c:ser>
        <c:ser>
          <c:idx val="1"/>
          <c:order val="1"/>
          <c:spPr>
            <a:gradFill>
              <a:gsLst>
                <a:gs pos="100000">
                  <a:schemeClr val="accent6">
                    <a:shade val="86000"/>
                    <a:alpha val="0"/>
                  </a:schemeClr>
                </a:gs>
                <a:gs pos="50000">
                  <a:schemeClr val="accent6">
                    <a:shade val="8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Субвенции!$F$5</c:f>
              <c:numCache>
                <c:formatCode>#\ ##0.0</c:formatCode>
                <c:ptCount val="1"/>
                <c:pt idx="0">
                  <c:v>12478.5</c:v>
                </c:pt>
              </c:numCache>
            </c:numRef>
          </c:val>
        </c:ser>
        <c:ser>
          <c:idx val="2"/>
          <c:order val="2"/>
          <c:spPr>
            <a:gradFill>
              <a:gsLst>
                <a:gs pos="100000">
                  <a:schemeClr val="accent6">
                    <a:tint val="86000"/>
                    <a:alpha val="0"/>
                  </a:schemeClr>
                </a:gs>
                <a:gs pos="50000">
                  <a:schemeClr val="accent6">
                    <a:tint val="8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Субвенции!$G$5</c:f>
              <c:numCache>
                <c:formatCode>#\ ##0.0</c:formatCode>
                <c:ptCount val="1"/>
                <c:pt idx="0">
                  <c:v>13490.400000000001</c:v>
                </c:pt>
              </c:numCache>
            </c:numRef>
          </c:val>
        </c:ser>
        <c:ser>
          <c:idx val="3"/>
          <c:order val="3"/>
          <c:spPr>
            <a:gradFill>
              <a:gsLst>
                <a:gs pos="100000">
                  <a:schemeClr val="accent6">
                    <a:tint val="58000"/>
                    <a:alpha val="0"/>
                  </a:schemeClr>
                </a:gs>
                <a:gs pos="50000">
                  <a:schemeClr val="accent6">
                    <a:tint val="5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Субвенции!$H$5</c:f>
              <c:numCache>
                <c:formatCode>#\ ##0.0</c:formatCode>
                <c:ptCount val="1"/>
                <c:pt idx="0">
                  <c:v>13117.3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98741400"/>
        <c:axId val="298746888"/>
        <c:axId val="0"/>
      </c:bar3DChart>
      <c:catAx>
        <c:axId val="298741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8746888"/>
        <c:crosses val="autoZero"/>
        <c:auto val="1"/>
        <c:lblAlgn val="ctr"/>
        <c:lblOffset val="100"/>
        <c:noMultiLvlLbl val="0"/>
      </c:catAx>
      <c:valAx>
        <c:axId val="298746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2987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7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9.xml"/><Relationship Id="rId3" Type="http://schemas.openxmlformats.org/officeDocument/2006/relationships/slide" Target="slide5.xml"/><Relationship Id="rId7" Type="http://schemas.openxmlformats.org/officeDocument/2006/relationships/slide" Target="slide18.xml"/><Relationship Id="rId12" Type="http://schemas.openxmlformats.org/officeDocument/2006/relationships/slide" Target="slide2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25.xml"/><Relationship Id="rId5" Type="http://schemas.openxmlformats.org/officeDocument/2006/relationships/slide" Target="slide9.xml"/><Relationship Id="rId15" Type="http://schemas.openxmlformats.org/officeDocument/2006/relationships/slide" Target="slide1.xml"/><Relationship Id="rId10" Type="http://schemas.openxmlformats.org/officeDocument/2006/relationships/slide" Target="slide24.xml"/><Relationship Id="rId4" Type="http://schemas.openxmlformats.org/officeDocument/2006/relationships/slide" Target="slide8.xml"/><Relationship Id="rId9" Type="http://schemas.openxmlformats.org/officeDocument/2006/relationships/slide" Target="slide23.xml"/><Relationship Id="rId1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29.xml"/><Relationship Id="rId7" Type="http://schemas.openxmlformats.org/officeDocument/2006/relationships/slide" Target="slide25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7.xml"/><Relationship Id="rId4" Type="http://schemas.openxmlformats.org/officeDocument/2006/relationships/slide" Target="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8.xml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на 2020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Диаграмма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419574"/>
              </p:ext>
            </p:extLst>
          </p:nvPr>
        </p:nvGraphicFramePr>
        <p:xfrm>
          <a:off x="2131833" y="1186043"/>
          <a:ext cx="4994696" cy="582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на очередной 2020 год </a:t>
            </a:r>
          </a:p>
        </p:txBody>
      </p:sp>
      <p:pic>
        <p:nvPicPr>
          <p:cNvPr id="1026" name="Рисунок 1" descr="Васильевский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75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затрат на ведомственные целевые программы</a:t>
            </a:r>
            <a:endParaRPr lang="ru-RU" dirty="0"/>
          </a:p>
        </p:txBody>
      </p:sp>
      <p:pic>
        <p:nvPicPr>
          <p:cNvPr id="35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6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Прямая соединительная линия 37"/>
          <p:cNvCxnSpPr/>
          <p:nvPr/>
        </p:nvCxnSpPr>
        <p:spPr>
          <a:xfrm flipV="1">
            <a:off x="5708070" y="5099411"/>
            <a:ext cx="1607129" cy="637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704092" y="5303272"/>
            <a:ext cx="1654658" cy="441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704092" y="5700802"/>
            <a:ext cx="1658636" cy="70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708070" y="5521763"/>
            <a:ext cx="1627314" cy="236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04092" y="5784591"/>
            <a:ext cx="1647620" cy="96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704092" y="5794072"/>
            <a:ext cx="1647620" cy="31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684704" y="2371038"/>
            <a:ext cx="1630495" cy="104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5704092" y="2989119"/>
            <a:ext cx="1621992" cy="230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5701370" y="2786945"/>
            <a:ext cx="1624714" cy="2290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704092" y="2558792"/>
            <a:ext cx="1611107" cy="2109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5704092" y="3175814"/>
            <a:ext cx="1621992" cy="230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5690636" y="4855698"/>
            <a:ext cx="1610955" cy="88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5697185" y="4653666"/>
            <a:ext cx="1618014" cy="1081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5701370" y="4461777"/>
            <a:ext cx="1602943" cy="1250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687914" y="4255672"/>
            <a:ext cx="1627285" cy="144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5690636" y="4029863"/>
            <a:ext cx="1613677" cy="1682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697185" y="3818583"/>
            <a:ext cx="1612930" cy="185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708070" y="3620560"/>
            <a:ext cx="1633549" cy="2022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704092" y="3415205"/>
            <a:ext cx="1621992" cy="216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704092" y="5815698"/>
            <a:ext cx="1647620" cy="466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Выноска со стрелкой вверх 30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402"/>
              </p:ext>
            </p:extLst>
          </p:nvPr>
        </p:nvGraphicFramePr>
        <p:xfrm>
          <a:off x="7506492" y="2236897"/>
          <a:ext cx="4472106" cy="421386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472106"/>
              </a:tblGrid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Благоустройство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 Участие в городских праздничных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Организация досуговых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Сохранение местных традиций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Физкультурно-оздоровительные мероприятия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Трудоустройство несовершеннолетних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Профессиональное 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Профилактика дорожно-транспортного травматизма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Обучение действиям в чрезвычайных ситуациях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Формирование архивных фондов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Охрана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Общественные работы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Развитие малого бизнеса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150" u="none" strike="noStrike" dirty="0">
                          <a:effectLst/>
                        </a:rPr>
                        <a:t>Охрана здоровья </a:t>
                      </a:r>
                      <a:r>
                        <a:rPr lang="ru-RU" sz="1150" u="none" strike="noStrike" dirty="0" smtClean="0">
                          <a:effectLst/>
                        </a:rPr>
                        <a:t>от табачного </a:t>
                      </a:r>
                      <a:r>
                        <a:rPr lang="ru-RU" sz="1150" u="none" strike="noStrike" dirty="0">
                          <a:effectLst/>
                        </a:rPr>
                        <a:t>дыма </a:t>
                      </a:r>
                      <a:r>
                        <a:rPr lang="ru-RU" sz="1200" u="none" strike="noStrike" dirty="0">
                          <a:effectLst/>
                        </a:rPr>
                        <a:t>                                     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Защита прав потребителей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Профилактика терроризма и экстремизма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Профилактика наркомании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Профилактика межнациональных конфликтов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>
                        <a:lnSpc>
                          <a:spcPct val="110000"/>
                        </a:lnSpc>
                      </a:pPr>
                      <a:r>
                        <a:rPr lang="ru-RU" sz="1200" u="none" strike="noStrike" dirty="0">
                          <a:effectLst/>
                        </a:rPr>
                        <a:t>Профилактика правонарушений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0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на </a:t>
            </a:r>
            <a:r>
              <a:rPr lang="ru-RU" b="1" dirty="0" smtClean="0"/>
              <a:t>очередной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Ведомственные целевые программы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99956"/>
              </p:ext>
            </p:extLst>
          </p:nvPr>
        </p:nvGraphicFramePr>
        <p:xfrm>
          <a:off x="2721429" y="2621570"/>
          <a:ext cx="8826726" cy="368041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34135"/>
                <a:gridCol w="7183897"/>
                <a:gridCol w="529046"/>
                <a:gridCol w="779648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01 13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40,5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 потенциально опасных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психоактивных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веществ, наркомании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03 09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139,3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04 01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96,3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на </a:t>
            </a:r>
            <a:r>
              <a:rPr lang="ru-RU" b="1" dirty="0" smtClean="0"/>
              <a:t>очередной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Ведомственные целевые программы (продолжение)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36298"/>
              </p:ext>
            </p:extLst>
          </p:nvPr>
        </p:nvGraphicFramePr>
        <p:xfrm>
          <a:off x="2721429" y="2596917"/>
          <a:ext cx="8826726" cy="37297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34135"/>
                <a:gridCol w="7183897"/>
                <a:gridCol w="529046"/>
                <a:gridCol w="779648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04 01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464,7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04 12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56,8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Благоустройство, в том числе: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27 000,0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113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Содержание внутриквартальных территорий в части обеспечения ремонта покрытий, расположенных на внутриквартальных территориях, и проведения санитарных рубок (в том числе удаление аварийных, больных деревьев и кустарников) на территориях, не относящихся к территориям зеленых насаждений в соответствии с законом Санкт-Петербурга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5 142,6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38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проектирования благоустройства при размещении элементов благоустройства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2 144,0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на </a:t>
            </a:r>
            <a:r>
              <a:rPr lang="ru-RU" b="1" dirty="0" smtClean="0"/>
              <a:t>очередной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Ведомственные </a:t>
            </a:r>
            <a:r>
              <a:rPr lang="ru-RU" dirty="0" smtClean="0"/>
              <a:t>целевые программы (продолжение)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79413"/>
              </p:ext>
            </p:extLst>
          </p:nvPr>
        </p:nvGraphicFramePr>
        <p:xfrm>
          <a:off x="2720634" y="2630732"/>
          <a:ext cx="8739641" cy="36596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623"/>
                <a:gridCol w="7237084"/>
                <a:gridCol w="523827"/>
                <a:gridCol w="634107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1159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Размещение, содержание, включая ремонт, ограждений декоративных, ограждений газонных, полусфер, надолбов, приствольных решеток, устройств для вертикального озеленения и цветочного оформления, навесов, беседок, уличной мебели, урн, элементов озеленения, информационных щитов и стендов, планировочного устройства, за исключением велосипедных дорожек; размещение покрытий, в том числе предназначенных для кратковременного и длительного хранения индивидуального автотранспорта, на внутриквартальных территориях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2 902,1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1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Размещение контейнерных площадок на внутриквартальных территориях, ремонт элементов благоустройства, расположенных на контейнерных площадках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1 868,8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Размещение, содержание спортивных, детских площадок, включая ремонт расположенных на них элементов благоустройства, на внутриквартальных территориях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1 532,5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Содержание, в том числе уборку, территорий зеленых насаждений общего пользования местного значения (включая расположенных на них элементов благоустройства), защиту зеленых насаждений на указанных территориях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9 267,8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Организацию работ по компенсационному озеленению в отношении территорий зеленых насаждений общего пользования местного значения, осуществляемому в соответствии с законом Санкт-Петербурга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137,7,6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39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на </a:t>
            </a:r>
            <a:r>
              <a:rPr lang="ru-RU" b="1" dirty="0" smtClean="0"/>
              <a:t>очередной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Ведомственные </a:t>
            </a:r>
            <a:r>
              <a:rPr lang="ru-RU" dirty="0" smtClean="0"/>
              <a:t>целевые программы (продолжение)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86719"/>
              </p:ext>
            </p:extLst>
          </p:nvPr>
        </p:nvGraphicFramePr>
        <p:xfrm>
          <a:off x="2720634" y="2563198"/>
          <a:ext cx="8739641" cy="371369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623"/>
                <a:gridCol w="7237084"/>
                <a:gridCol w="523827"/>
                <a:gridCol w="634107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53560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10,8</a:t>
                      </a:r>
                      <a:endParaRPr lang="ru-RU" sz="10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(размещение), переустройство, восстановление и ремонт объектов зеленых насаждений, расположенных на территориях зеленых насаждений общего пользования местного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05 03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4 004,5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5513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11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экологического просвещения, а также организация экологического воспитания и формирования экологической культуры в области обращения с твердыми коммунальными отходами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3560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279,8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35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включая размещение, содержание и ремонт искусственных неровностей на внутриквартальных проездах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3560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на </a:t>
            </a:r>
            <a:r>
              <a:rPr lang="ru-RU" b="1" dirty="0" smtClean="0"/>
              <a:t>очередной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Ведомственные </a:t>
            </a:r>
            <a:r>
              <a:rPr lang="ru-RU" dirty="0" smtClean="0"/>
              <a:t>целевые программы (окончание)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98555"/>
              </p:ext>
            </p:extLst>
          </p:nvPr>
        </p:nvGraphicFramePr>
        <p:xfrm>
          <a:off x="2720634" y="2479715"/>
          <a:ext cx="8739641" cy="409808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623"/>
                <a:gridCol w="7237084"/>
                <a:gridCol w="523827"/>
                <a:gridCol w="634107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85863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Российской Федерации, проживающих на территории муниципального образования, социально и культурную адаптацию мигрантов, профилактику межнациональных (межэтнических)конфликтов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37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8 556,2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15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 и проведение мероприятий по сохранению и развитию местных традиций и обрядов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2 439,7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168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2 907,7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615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1 719,0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актов, обсуждения проектов муниципальных правовых актов по вопросам местного значения, доведения до сведения жителей муниципального образования официальной информации о социально-экономическом и культурном раз-витии 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12 02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1 856,6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программам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46 057,8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5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бюджета 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2017-2019 годы, на очередной 2020 год и период 2021-2022 годов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изменения доходов и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827644"/>
              </p:ext>
            </p:extLst>
          </p:nvPr>
        </p:nvGraphicFramePr>
        <p:xfrm>
          <a:off x="2422567" y="2563197"/>
          <a:ext cx="9037122" cy="429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4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бюджета 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2017-2018 годы, на очередной 2020 год и период 2021-2022 годов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Таблица показателей (тыс. 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76661"/>
              </p:ext>
            </p:extLst>
          </p:nvPr>
        </p:nvGraphicFramePr>
        <p:xfrm>
          <a:off x="2753022" y="2507301"/>
          <a:ext cx="8080467" cy="393969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944156"/>
                <a:gridCol w="861858"/>
                <a:gridCol w="861858"/>
                <a:gridCol w="894767"/>
                <a:gridCol w="894767"/>
                <a:gridCol w="861858"/>
                <a:gridCol w="761203"/>
              </a:tblGrid>
              <a:tr h="196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 показателей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Плановый период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202</a:t>
                      </a:r>
                      <a:r>
                        <a:rPr lang="en-US" sz="1000" b="0" dirty="0" smtClean="0">
                          <a:effectLst/>
                        </a:rPr>
                        <a:t>1</a:t>
                      </a:r>
                      <a:r>
                        <a:rPr lang="ru-RU" sz="1000" b="0" dirty="0" smtClean="0">
                          <a:effectLst/>
                        </a:rPr>
                        <a:t> </a:t>
                      </a:r>
                      <a:r>
                        <a:rPr lang="ru-RU" sz="1000" b="0" dirty="0">
                          <a:effectLst/>
                        </a:rPr>
                        <a:t>год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202</a:t>
                      </a:r>
                      <a:r>
                        <a:rPr lang="en-US" sz="1000" b="0" dirty="0" smtClean="0">
                          <a:effectLst/>
                        </a:rPr>
                        <a:t>2</a:t>
                      </a:r>
                      <a:r>
                        <a:rPr lang="ru-RU" sz="1000" b="0" dirty="0" smtClean="0">
                          <a:effectLst/>
                        </a:rPr>
                        <a:t> </a:t>
                      </a:r>
                      <a:r>
                        <a:rPr lang="ru-RU" sz="1000" b="0" dirty="0">
                          <a:effectLst/>
                        </a:rPr>
                        <a:t>год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Доходы бюджета в т.ч.: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64 686,0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78 900,0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634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Налоговые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50 206,1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59 832,2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60 755,3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987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Неналоговые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3 519,1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перечисления (субвенции)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12 485,4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 Расходы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72 167,2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75 139,5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87 261,7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79 634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3. Дефицит (профицит) </a:t>
                      </a:r>
                      <a:r>
                        <a:rPr lang="ru-RU" sz="1000" dirty="0" smtClean="0">
                          <a:effectLst/>
                        </a:rPr>
                        <a:t>бюджета*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-7 481,2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-8 361,7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 Нормативы отчислений от налоговых доходов в бюджет округа в т.ч.: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Единый налог, взимаемый в связи с применением упрощенной системы налогообложения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Налог, взымаемый в связи с применением патентной системы налогообложения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5. Верхний предел муниципального долга на 1 января года, следующего за очередным финансовым годом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89669"/>
              </p:ext>
            </p:extLst>
          </p:nvPr>
        </p:nvGraphicFramePr>
        <p:xfrm>
          <a:off x="4700894" y="2571064"/>
          <a:ext cx="6227661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на 2020 финансовый год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17,13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86301" y="6002336"/>
            <a:ext cx="1611089" cy="612648"/>
          </a:xfrm>
          <a:prstGeom prst="wedgeRectCallout">
            <a:avLst>
              <a:gd name="adj1" fmla="val 42353"/>
              <a:gd name="adj2" fmla="val -956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6,14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39002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0,70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76,04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ctr"/>
            <a:r>
              <a:rPr lang="ru-RU" b="1" dirty="0"/>
              <a:t>МО Васильевский на </a:t>
            </a:r>
            <a:r>
              <a:rPr lang="ru-RU" b="1" dirty="0" smtClean="0"/>
              <a:t>2020 </a:t>
            </a:r>
            <a:r>
              <a:rPr lang="ru-RU" b="1" dirty="0"/>
              <a:t>финансовый год </a:t>
            </a:r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62934"/>
              </p:ext>
            </p:extLst>
          </p:nvPr>
        </p:nvGraphicFramePr>
        <p:xfrm>
          <a:off x="2797630" y="2988517"/>
          <a:ext cx="8141689" cy="32029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23697"/>
                <a:gridCol w="745536"/>
                <a:gridCol w="751682"/>
                <a:gridCol w="751682"/>
                <a:gridCol w="751682"/>
                <a:gridCol w="811913"/>
                <a:gridCol w="605497"/>
              </a:tblGrid>
              <a:tr h="2735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%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53 034,3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63 351,3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65 409,6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63 467,1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82,87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50 206,1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59 832,2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60 755,3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58 235,3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76,04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Штрафы, санкции, возмещение ущерба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3 513,1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4 699,0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Прочие неналоговые доходы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64 686,0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76 584,4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828804"/>
            <a:ext cx="8915399" cy="45611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Введение                                                                    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Основные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характеристики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муниципального образования                                                 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Основные показатели социально-экономического развития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8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Основные задачи и приоритеты бюджетной политики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Основные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характеристики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бюджета                                                                                       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 tooltip="П Е Р Е Х О Д"/>
              </a:rPr>
              <a:t>Доходы бюджета                                                                                                                          17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Расходы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бюджета                                                                                                                        19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Уровень долговой нагрузки                                                                                                        22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 tooltip="П Е Р Е Х О Д"/>
              </a:rPr>
              <a:t>Межбюджетные отношения                                                                                                       23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о рейтингах                                                                                                          24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2" action="ppaction://hlinksldjump" tooltip="П Е Р Е Х О Д"/>
              </a:rPr>
              <a:t>Глоссарий                                                                                                                                      25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 tooltip="П Е Р Е Х О Д"/>
              </a:rPr>
              <a:t>Контактная 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 tooltip="П Е Р Е Х О Д"/>
              </a:rPr>
              <a:t>28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13919"/>
              </p:ext>
            </p:extLst>
          </p:nvPr>
        </p:nvGraphicFramePr>
        <p:xfrm>
          <a:off x="5118265" y="2563198"/>
          <a:ext cx="5662613" cy="4038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на 2020 финансовый год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59629" y="2988517"/>
            <a:ext cx="2144802" cy="467226"/>
          </a:xfrm>
          <a:prstGeom prst="wedgeRectCallout">
            <a:avLst>
              <a:gd name="adj1" fmla="val 54542"/>
              <a:gd name="adj2" fmla="val 7841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6055517" y="2470332"/>
            <a:ext cx="1948544" cy="438001"/>
          </a:xfrm>
          <a:prstGeom prst="wedgeRectCallout">
            <a:avLst>
              <a:gd name="adj1" fmla="val -50283"/>
              <a:gd name="adj2" fmla="val 18605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803587" y="4864195"/>
            <a:ext cx="1252139" cy="501019"/>
          </a:xfrm>
          <a:prstGeom prst="wedgeRectCallout">
            <a:avLst>
              <a:gd name="adj1" fmla="val -65966"/>
              <a:gd name="adj2" fmla="val -17686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75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14,34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6418"/>
              <a:gd name="adj2" fmla="val -7274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5098"/>
              <a:gd name="adj2" fmla="val 4463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2,24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21,54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294" y="3283565"/>
            <a:ext cx="1600432" cy="531018"/>
          </a:xfrm>
          <a:prstGeom prst="wedgeRectCallout">
            <a:avLst>
              <a:gd name="adj1" fmla="val -58508"/>
              <a:gd name="adj2" fmla="val 10896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524000" cy="608316"/>
          </a:xfrm>
          <a:prstGeom prst="wedgeRectCallout">
            <a:avLst>
              <a:gd name="adj1" fmla="val -35195"/>
              <a:gd name="adj2" fmla="val -9704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16,77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415485" y="2486700"/>
            <a:ext cx="1840025" cy="630728"/>
          </a:xfrm>
          <a:prstGeom prst="wedgeRectCallout">
            <a:avLst>
              <a:gd name="adj1" fmla="val -65406"/>
              <a:gd name="adj2" fmla="val 5409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41,40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/>
              <a:t>бюджета </a:t>
            </a:r>
          </a:p>
          <a:p>
            <a:pPr algn="ctr"/>
            <a:r>
              <a:rPr lang="ru-RU" b="1" dirty="0"/>
              <a:t>МО Васильевский на </a:t>
            </a:r>
            <a:r>
              <a:rPr lang="ru-RU" b="1" dirty="0" smtClean="0"/>
              <a:t>2020 </a:t>
            </a:r>
            <a:r>
              <a:rPr lang="ru-RU" b="1" dirty="0"/>
              <a:t>финансовый год </a:t>
            </a:r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79112"/>
              </p:ext>
            </p:extLst>
          </p:nvPr>
        </p:nvGraphicFramePr>
        <p:xfrm>
          <a:off x="2786744" y="2495333"/>
          <a:ext cx="8164407" cy="419637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31186"/>
                <a:gridCol w="716480"/>
                <a:gridCol w="783650"/>
                <a:gridCol w="783650"/>
                <a:gridCol w="783650"/>
                <a:gridCol w="783650"/>
                <a:gridCol w="582141"/>
              </a:tblGrid>
              <a:tr h="3260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%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2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17 763,6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20 261,3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17 860,9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617,8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31 794,3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32 857,9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33 308,6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34 326,1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17 173,7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13 903,6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10 617,8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12 024,8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11 887,6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72 167,2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</a:rPr>
                        <a:t>75 139,5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87 261,7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82 920,6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на 2020 финансовый 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774963"/>
              </p:ext>
            </p:extLst>
          </p:nvPr>
        </p:nvGraphicFramePr>
        <p:xfrm>
          <a:off x="2573173" y="2323774"/>
          <a:ext cx="8343901" cy="426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Уровень долговой нагрузки МО </a:t>
            </a:r>
            <a:r>
              <a:rPr lang="ru-RU" b="1" dirty="0"/>
              <a:t>Васильевский </a:t>
            </a:r>
            <a:endParaRPr lang="ru-RU" b="1" dirty="0" smtClean="0"/>
          </a:p>
          <a:p>
            <a:pPr algn="r"/>
            <a:r>
              <a:rPr lang="ru-RU" b="1" dirty="0"/>
              <a:t>за </a:t>
            </a:r>
            <a:r>
              <a:rPr lang="ru-RU" b="1" dirty="0" smtClean="0"/>
              <a:t>2017-2019 годы и очередной 2020 </a:t>
            </a:r>
            <a:r>
              <a:rPr lang="ru-RU" b="1" dirty="0"/>
              <a:t>год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Дефицит и профицит бюджета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71697"/>
              </p:ext>
            </p:extLst>
          </p:nvPr>
        </p:nvGraphicFramePr>
        <p:xfrm>
          <a:off x="3131388" y="2786742"/>
          <a:ext cx="5772046" cy="274429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307866"/>
                <a:gridCol w="1116045"/>
                <a:gridCol w="1116045"/>
                <a:gridCol w="1116045"/>
                <a:gridCol w="1116045"/>
              </a:tblGrid>
              <a:tr h="351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Показатели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8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Доходы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4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686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76 584,4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53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Расходы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167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75 139,5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87 261,70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82 920,6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61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Дефицит (профицит)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-7 481,2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-6 336,2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Подзаголовок 4"/>
          <p:cNvSpPr txBox="1">
            <a:spLocks/>
          </p:cNvSpPr>
          <p:nvPr/>
        </p:nvSpPr>
        <p:spPr>
          <a:xfrm>
            <a:off x="2632756" y="5953037"/>
            <a:ext cx="9058501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Дефицит бюджета покрывается из средств, сформированных </a:t>
            </a:r>
            <a:r>
              <a:rPr lang="ru-RU" sz="1400" b="1" dirty="0" smtClean="0"/>
              <a:t>профицитом прошлых лет</a:t>
            </a:r>
            <a:endParaRPr lang="ru-RU" sz="14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54794"/>
              </p:ext>
            </p:extLst>
          </p:nvPr>
        </p:nvGraphicFramePr>
        <p:xfrm>
          <a:off x="4190010" y="4330783"/>
          <a:ext cx="4572000" cy="187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177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Graphic spid="23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060519"/>
              </p:ext>
            </p:extLst>
          </p:nvPr>
        </p:nvGraphicFramePr>
        <p:xfrm>
          <a:off x="6816436" y="4036252"/>
          <a:ext cx="5472546" cy="246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Межбюджетные отношения МО Васильевский </a:t>
            </a:r>
          </a:p>
          <a:p>
            <a:pPr algn="r"/>
            <a:r>
              <a:rPr lang="ru-RU" b="1" dirty="0"/>
              <a:t>за </a:t>
            </a:r>
            <a:r>
              <a:rPr lang="ru-RU" b="1" dirty="0" smtClean="0"/>
              <a:t>2017-2019 годы и очередной 2020 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6877" y="155459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поступлений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87193"/>
              </p:ext>
            </p:extLst>
          </p:nvPr>
        </p:nvGraphicFramePr>
        <p:xfrm>
          <a:off x="5571890" y="2534939"/>
          <a:ext cx="5976265" cy="37819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490236"/>
                <a:gridCol w="645457"/>
                <a:gridCol w="645457"/>
                <a:gridCol w="874489"/>
                <a:gridCol w="874489"/>
                <a:gridCol w="446137"/>
              </a:tblGrid>
              <a:tr h="344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5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Безвозмездные перечисления (субвенции) из бюджетов Санкт-Петербурга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651,7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12 485,4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6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Комитет социальной политики 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11 </a:t>
                      </a:r>
                      <a:r>
                        <a:rPr lang="ru-RU" sz="1000" b="0" u="none" strike="noStrike" dirty="0" smtClean="0">
                          <a:effectLst/>
                        </a:rPr>
                        <a:t>645,2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</a:rPr>
                        <a:t>12 478,5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13 198,70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109,80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Администрация Василеостровского района 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</a:rPr>
                        <a:t>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Комитет финансов 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8747" y="3177966"/>
            <a:ext cx="333375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7" name="Выноска со стрелкой вверх 16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9390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79729" y="3048613"/>
            <a:ext cx="7723573" cy="3195718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Информация о рейтингах качества управления бюджетным процессом</a:t>
            </a:r>
          </a:p>
          <a:p>
            <a:pPr algn="r"/>
            <a:r>
              <a:rPr lang="ru-RU" b="1" dirty="0"/>
              <a:t>п</a:t>
            </a:r>
            <a:r>
              <a:rPr lang="ru-RU" b="1" dirty="0" smtClean="0"/>
              <a:t>о степени прозрачности бюджетного процесса за 2018 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461325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открытости бюджетных данных по Санкт-Петербургу (фрагмент)</a:t>
            </a:r>
            <a:endParaRPr lang="ru-RU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8704613" y="4000195"/>
            <a:ext cx="864000" cy="864000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3669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49" y="2908541"/>
            <a:ext cx="8938759" cy="952803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доходы бюджета </a:t>
            </a:r>
            <a:r>
              <a:rPr lang="ru-RU" dirty="0"/>
              <a:t>- поступающие в бюджет денежные средства, за исключением средств, являющихся </a:t>
            </a:r>
            <a:r>
              <a:rPr lang="ru-RU" dirty="0" smtClean="0"/>
              <a:t>источниками </a:t>
            </a:r>
            <a:r>
              <a:rPr lang="ru-RU" dirty="0"/>
              <a:t>финансирования дефицита бюджета; </a:t>
            </a: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4"/>
            <a:ext cx="8915399" cy="9367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b="1" dirty="0"/>
              <a:t>бюджет</a:t>
            </a:r>
            <a:r>
              <a:rPr lang="ru-RU" dirty="0"/>
              <a:t> - 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dirty="0" smtClean="0"/>
              <a:t> </a:t>
            </a:r>
            <a:r>
              <a:rPr lang="ru-RU" dirty="0"/>
              <a:t>местного самоуправления;</a:t>
            </a:r>
            <a:endParaRPr lang="ru-RU" altLang="ru-RU" dirty="0" smtClean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632749" y="3930467"/>
            <a:ext cx="8915401" cy="9027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расходы бюджета </a:t>
            </a:r>
            <a:r>
              <a:rPr lang="ru-RU" dirty="0"/>
              <a:t>- выплачиваемые из бюджета денежные средства, за исключением средств, являющихся </a:t>
            </a:r>
            <a:r>
              <a:rPr lang="ru-RU" dirty="0" smtClean="0"/>
              <a:t>источниками </a:t>
            </a:r>
            <a:r>
              <a:rPr lang="ru-RU" dirty="0"/>
              <a:t>финансирования дефицита бюджета;</a:t>
            </a: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632748" y="4931322"/>
            <a:ext cx="8915401" cy="435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дефицит бюджета </a:t>
            </a:r>
            <a:r>
              <a:rPr lang="ru-RU" dirty="0"/>
              <a:t>- превышение расходов бюджета над его доходами;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56107" y="5366658"/>
            <a:ext cx="8915401" cy="435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профицит бюджета </a:t>
            </a:r>
            <a:r>
              <a:rPr lang="ru-RU" dirty="0"/>
              <a:t>- превышение доходов бюджета над его расходами;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56107" y="5811641"/>
            <a:ext cx="8915401" cy="9375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бюджетные ассигнования </a:t>
            </a:r>
            <a:r>
              <a:rPr lang="ru-RU" dirty="0"/>
              <a:t>- предельные объемы денежных средств, предусмотренных в соответствующем финансовом году для исполнения бюджетных обязательств;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726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9391" y="3113314"/>
            <a:ext cx="8938759" cy="621231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/>
              <a:t>бюджетные обязательства </a:t>
            </a:r>
            <a:r>
              <a:rPr lang="ru-RU" dirty="0" smtClean="0"/>
              <a:t>- расходные обязательства, подлежащие исполнению в соответствующем финансовом году;</a:t>
            </a:r>
            <a:endParaRPr lang="ru-RU" dirty="0"/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4"/>
            <a:ext cx="8915399" cy="12106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ведомственная целевая </a:t>
            </a:r>
            <a:r>
              <a:rPr lang="ru-RU" b="1" dirty="0"/>
              <a:t>программа </a:t>
            </a:r>
            <a:r>
              <a:rPr lang="ru-RU" dirty="0" smtClean="0"/>
              <a:t>– утвержденный, либо </a:t>
            </a:r>
            <a:r>
              <a:rPr lang="ru-RU" dirty="0"/>
              <a:t>выделяемый в аналитических </a:t>
            </a:r>
            <a:r>
              <a:rPr lang="ru-RU" dirty="0" smtClean="0"/>
              <a:t>целях, комплекс мероприятий </a:t>
            </a:r>
            <a:r>
              <a:rPr lang="ru-RU" dirty="0"/>
              <a:t>(направлений расходования бюджетных средств)</a:t>
            </a:r>
            <a:r>
              <a:rPr lang="ru-RU" dirty="0" smtClean="0"/>
              <a:t>, </a:t>
            </a:r>
            <a:r>
              <a:rPr lang="ru-RU" dirty="0"/>
              <a:t>направленных на решение конкретной тактической </a:t>
            </a:r>
            <a:r>
              <a:rPr lang="ru-RU" dirty="0" smtClean="0"/>
              <a:t>задачи муниципального образования.</a:t>
            </a:r>
            <a:endParaRPr lang="ru-RU" dirty="0"/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32749" y="3756316"/>
            <a:ext cx="8915401" cy="688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межбюджетные трансферты </a:t>
            </a:r>
            <a:r>
              <a:rPr lang="ru-RU" dirty="0"/>
              <a:t>- средства, предоставляемые </a:t>
            </a:r>
            <a:r>
              <a:rPr lang="ru-RU" dirty="0" smtClean="0"/>
              <a:t>бюджетом системы Российской Федерации бюджету муниципального образования;</a:t>
            </a:r>
            <a:endParaRPr lang="ru-RU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32749" y="4435547"/>
            <a:ext cx="8915401" cy="1457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субвенции</a:t>
            </a:r>
            <a:r>
              <a:rPr lang="ru-RU" dirty="0" smtClean="0"/>
              <a:t> - межбюджетные трансферты </a:t>
            </a:r>
            <a:r>
              <a:rPr lang="ru-RU" dirty="0"/>
              <a:t>из </a:t>
            </a:r>
            <a:r>
              <a:rPr lang="ru-RU" dirty="0" smtClean="0"/>
              <a:t>городского бюджета, </a:t>
            </a:r>
            <a:r>
              <a:rPr lang="ru-RU" dirty="0"/>
              <a:t>предоставляемые </a:t>
            </a:r>
            <a:r>
              <a:rPr lang="ru-RU" dirty="0" smtClean="0"/>
              <a:t>в </a:t>
            </a:r>
            <a:r>
              <a:rPr lang="ru-RU" dirty="0"/>
              <a:t>целях финансового обеспечения расходных обязательств </a:t>
            </a:r>
            <a:r>
              <a:rPr lang="ru-RU" dirty="0" smtClean="0"/>
              <a:t>муниципальных </a:t>
            </a:r>
            <a:r>
              <a:rPr lang="ru-RU" dirty="0"/>
              <a:t>образований, возникающих при выполнении полномочий Российской Федерации, переданных для осуществления </a:t>
            </a:r>
            <a:r>
              <a:rPr lang="ru-RU" dirty="0" smtClean="0"/>
              <a:t>органам </a:t>
            </a:r>
            <a:r>
              <a:rPr lang="ru-RU" dirty="0"/>
              <a:t>местного самоуправления в установленном порядке.</a:t>
            </a:r>
          </a:p>
        </p:txBody>
      </p:sp>
      <p:sp>
        <p:nvSpPr>
          <p:cNvPr id="14" name="Подзаголовок 4"/>
          <p:cNvSpPr txBox="1">
            <a:spLocks/>
          </p:cNvSpPr>
          <p:nvPr/>
        </p:nvSpPr>
        <p:spPr>
          <a:xfrm>
            <a:off x="2632749" y="5892764"/>
            <a:ext cx="8915401" cy="889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дотации</a:t>
            </a:r>
            <a:r>
              <a:rPr lang="ru-RU" dirty="0"/>
              <a:t> - межбюджетные трансферты, предоставляемые на безвозмездной и безвозвратной основе без установления </a:t>
            </a:r>
            <a:r>
              <a:rPr lang="ru-RU" dirty="0" smtClean="0"/>
              <a:t>направлений их </a:t>
            </a:r>
            <a:r>
              <a:rPr lang="ru-RU" dirty="0"/>
              <a:t>использования;</a:t>
            </a: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317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3"/>
            <a:ext cx="8915399" cy="1210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муниципальный </a:t>
            </a:r>
            <a:r>
              <a:rPr lang="ru-RU" b="1" dirty="0"/>
              <a:t>долг </a:t>
            </a:r>
            <a:r>
              <a:rPr lang="ru-RU" dirty="0"/>
              <a:t>- обязательства, возникающие из </a:t>
            </a:r>
            <a:r>
              <a:rPr lang="ru-RU" dirty="0" smtClean="0"/>
              <a:t>муниципальных </a:t>
            </a:r>
            <a:r>
              <a:rPr lang="ru-RU" dirty="0"/>
              <a:t>заимствований, гарантий по обязательствам третьих лиц, другие обязательства в соответствии с видами долговых обязательств</a:t>
            </a:r>
            <a:r>
              <a:rPr lang="ru-RU" dirty="0" smtClean="0"/>
              <a:t>, </a:t>
            </a:r>
            <a:r>
              <a:rPr lang="ru-RU" dirty="0"/>
              <a:t>принятые на себя </a:t>
            </a:r>
            <a:r>
              <a:rPr lang="ru-RU" dirty="0" smtClean="0"/>
              <a:t>муниципальным </a:t>
            </a:r>
            <a:r>
              <a:rPr lang="ru-RU" dirty="0"/>
              <a:t>образованием;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609389" y="3924425"/>
            <a:ext cx="8915401" cy="9027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текущий финансовый год </a:t>
            </a:r>
            <a:r>
              <a:rPr lang="ru-RU" dirty="0"/>
              <a:t>- год, в котором осуществляется исполнение бюджета, составление и рассмотрение проекта бюджета на очередной финансовый год </a:t>
            </a:r>
            <a:r>
              <a:rPr lang="ru-RU" dirty="0" smtClean="0"/>
              <a:t>и </a:t>
            </a:r>
            <a:r>
              <a:rPr lang="ru-RU" dirty="0"/>
              <a:t>плановый </a:t>
            </a:r>
            <a:r>
              <a:rPr lang="ru-RU" dirty="0" smtClean="0"/>
              <a:t>период;</a:t>
            </a:r>
            <a:endParaRPr lang="ru-RU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632748" y="4818876"/>
            <a:ext cx="8915401" cy="5677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очередной финансовый год </a:t>
            </a:r>
            <a:r>
              <a:rPr lang="ru-RU" dirty="0"/>
              <a:t>- год, следующий за текущим финансовым годом;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56106" y="5382532"/>
            <a:ext cx="8915401" cy="586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плановый период </a:t>
            </a:r>
            <a:r>
              <a:rPr lang="ru-RU" dirty="0"/>
              <a:t>- два финансовых года, следующие за очередным финансовым годом;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56107" y="5988433"/>
            <a:ext cx="8915401" cy="624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отчетный финансовый год </a:t>
            </a:r>
            <a:r>
              <a:rPr lang="ru-RU" dirty="0"/>
              <a:t>- год, предшествующий текущему финансовому </a:t>
            </a:r>
            <a:r>
              <a:rPr lang="ru-RU" dirty="0" smtClean="0"/>
              <a:t>году</a:t>
            </a:r>
            <a:r>
              <a:rPr lang="ru-RU" dirty="0"/>
              <a:t>.</a:t>
            </a:r>
          </a:p>
        </p:txBody>
      </p:sp>
      <p:sp>
        <p:nvSpPr>
          <p:cNvPr id="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9390" y="3042716"/>
            <a:ext cx="8938759" cy="927548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бюджетная смета </a:t>
            </a:r>
            <a:r>
              <a:rPr lang="ru-RU" dirty="0"/>
              <a:t>- документ, устанавливающий в соответствии с классификацией расходов бюджетов лимиты бюджетных обязательств казенного учреждения;</a:t>
            </a: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69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460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Введение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372279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Граждане и бюджетный процесс </a:t>
            </a:r>
            <a:endParaRPr lang="ru-RU" dirty="0"/>
          </a:p>
        </p:txBody>
      </p:sp>
      <p:sp>
        <p:nvSpPr>
          <p:cNvPr id="32" name="Подзаголовок 4"/>
          <p:cNvSpPr txBox="1">
            <a:spLocks/>
          </p:cNvSpPr>
          <p:nvPr/>
        </p:nvSpPr>
        <p:spPr>
          <a:xfrm>
            <a:off x="2632755" y="2053648"/>
            <a:ext cx="8915399" cy="1442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 smtClean="0"/>
              <a:t>Граждане,</a:t>
            </a:r>
            <a:r>
              <a:rPr lang="ru-RU" sz="1400" dirty="0" smtClean="0"/>
              <a:t> </a:t>
            </a:r>
            <a:r>
              <a:rPr lang="ru-RU" sz="1400" dirty="0"/>
              <a:t>как </a:t>
            </a:r>
            <a:r>
              <a:rPr lang="ru-RU" sz="1400" dirty="0" smtClean="0"/>
              <a:t>налогоплательщики, должны быть </a:t>
            </a:r>
            <a:r>
              <a:rPr lang="ru-RU" sz="1400" dirty="0"/>
              <a:t>уверены в том, </a:t>
            </a:r>
            <a:r>
              <a:rPr lang="ru-RU" sz="1400" dirty="0" smtClean="0"/>
              <a:t>что их налогоотчисления </a:t>
            </a:r>
            <a:r>
              <a:rPr lang="ru-RU" sz="1400" dirty="0"/>
              <a:t>используются </a:t>
            </a:r>
            <a:r>
              <a:rPr lang="ru-RU" sz="1400" dirty="0" smtClean="0"/>
              <a:t>с максимальной эффективностью. </a:t>
            </a:r>
            <a:r>
              <a:rPr lang="ru-RU" sz="1400" dirty="0"/>
              <a:t>П</a:t>
            </a:r>
            <a:r>
              <a:rPr lang="ru-RU" sz="1400" dirty="0" smtClean="0"/>
              <a:t>ередаваемые </a:t>
            </a:r>
            <a:r>
              <a:rPr lang="ru-RU" sz="1400" dirty="0"/>
              <a:t>ими в распоряжение государства средства должны </a:t>
            </a:r>
            <a:r>
              <a:rPr lang="ru-RU" sz="1400" dirty="0" smtClean="0"/>
              <a:t>приносить конкретные результаты в виде муниципальных услуг, </a:t>
            </a:r>
            <a:r>
              <a:rPr lang="ru-RU" sz="1400" dirty="0"/>
              <a:t>как для общества в целом, так и </a:t>
            </a:r>
            <a:r>
              <a:rPr lang="ru-RU" sz="1400" dirty="0" smtClean="0"/>
              <a:t>для каждой </a:t>
            </a:r>
            <a:r>
              <a:rPr lang="ru-RU" sz="1400" dirty="0"/>
              <a:t>семьи, для каждого </a:t>
            </a:r>
            <a:r>
              <a:rPr lang="ru-RU" sz="1400" dirty="0" smtClean="0"/>
              <a:t>человека в частности.</a:t>
            </a:r>
            <a:endParaRPr lang="ru-RU" sz="1400" dirty="0"/>
          </a:p>
        </p:txBody>
      </p:sp>
      <p:sp>
        <p:nvSpPr>
          <p:cNvPr id="33" name="Подзаголовок 4"/>
          <p:cNvSpPr txBox="1">
            <a:spLocks/>
          </p:cNvSpPr>
          <p:nvPr/>
        </p:nvSpPr>
        <p:spPr>
          <a:xfrm>
            <a:off x="2632754" y="5200565"/>
            <a:ext cx="8915399" cy="800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/>
              <a:t>«Бюджет для граждан» </a:t>
            </a:r>
            <a:r>
              <a:rPr lang="ru-RU" sz="1400" dirty="0"/>
              <a:t>познакомит Вас с </a:t>
            </a:r>
            <a:r>
              <a:rPr lang="ru-RU" sz="1400" dirty="0" smtClean="0"/>
              <a:t>основными положениями </a:t>
            </a:r>
            <a:r>
              <a:rPr lang="ru-RU" sz="1400" dirty="0"/>
              <a:t>бюджета </a:t>
            </a:r>
            <a:r>
              <a:rPr lang="ru-RU" sz="1400" dirty="0" smtClean="0"/>
              <a:t>муниципального образования МО Васильевский на 2020-2022 </a:t>
            </a:r>
            <a:r>
              <a:rPr lang="ru-RU" sz="1400" dirty="0"/>
              <a:t>годы</a:t>
            </a:r>
          </a:p>
        </p:txBody>
      </p:sp>
      <p:sp>
        <p:nvSpPr>
          <p:cNvPr id="34" name="Подзаголовок 4"/>
          <p:cNvSpPr txBox="1">
            <a:spLocks/>
          </p:cNvSpPr>
          <p:nvPr/>
        </p:nvSpPr>
        <p:spPr>
          <a:xfrm>
            <a:off x="2632754" y="3650732"/>
            <a:ext cx="8915399" cy="1394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/>
              <a:t>Публичные слушания </a:t>
            </a:r>
            <a:r>
              <a:rPr lang="ru-RU" sz="1400" dirty="0"/>
              <a:t>– форма участия населения </a:t>
            </a:r>
            <a:r>
              <a:rPr lang="ru-RU" sz="1400" dirty="0" smtClean="0"/>
              <a:t>в осуществлении местного самоуправления</a:t>
            </a:r>
            <a:r>
              <a:rPr lang="ru-RU" sz="1400" dirty="0"/>
              <a:t>. </a:t>
            </a:r>
            <a:r>
              <a:rPr lang="ru-RU" sz="1400" dirty="0" smtClean="0"/>
              <a:t>Слушания с привлечением граждан проводятся </a:t>
            </a:r>
            <a:r>
              <a:rPr lang="ru-RU" sz="1400" dirty="0"/>
              <a:t>с целью </a:t>
            </a:r>
            <a:r>
              <a:rPr lang="ru-RU" sz="1400" dirty="0" smtClean="0"/>
              <a:t>выявления мнения </a:t>
            </a:r>
            <a:r>
              <a:rPr lang="ru-RU" sz="1400" dirty="0"/>
              <a:t>населения по проекту бюджета </a:t>
            </a:r>
            <a:r>
              <a:rPr lang="ru-RU" sz="1400" dirty="0" smtClean="0"/>
              <a:t>муниципального образования на </a:t>
            </a:r>
            <a:r>
              <a:rPr lang="ru-RU" sz="1400" dirty="0"/>
              <a:t>очередной финансовый год и плановый </a:t>
            </a:r>
            <a:r>
              <a:rPr lang="ru-RU" sz="1400" dirty="0" smtClean="0"/>
              <a:t>период, а также – по отчетности о расходовании средств за истекший период времени.</a:t>
            </a:r>
            <a:endParaRPr lang="ru-RU" sz="1400" dirty="0"/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25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460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Введение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372279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Участие граждан в бюджетном процессе </a:t>
            </a: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6001884" y="2135932"/>
            <a:ext cx="914400" cy="914400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8317751" y="2484274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ГРАЖДАНИН: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убличные слушания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 Проекту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8317750" y="4656345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ГРАЖДАНИН: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убличные слушания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 Отчету исполнения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Б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4" name="Блок-схема: несколько документов 13"/>
          <p:cNvSpPr>
            <a:spLocks/>
          </p:cNvSpPr>
          <p:nvPr/>
        </p:nvSpPr>
        <p:spPr>
          <a:xfrm>
            <a:off x="2153587" y="2484274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НАЛОГОПЛАТЕЛЬЩИК: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омогает формировать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Доходную часть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5" name="Блок-схема: несколько документов 14"/>
          <p:cNvSpPr/>
          <p:nvPr/>
        </p:nvSpPr>
        <p:spPr>
          <a:xfrm>
            <a:off x="2153587" y="4623265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ПОЛУЧАТЕЛЬ БЛАГ: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отребляет результаты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р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еализации программ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Расходной части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7342891" y="2597627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триховая стрелка вправо 23"/>
          <p:cNvSpPr/>
          <p:nvPr/>
        </p:nvSpPr>
        <p:spPr>
          <a:xfrm rot="10800000">
            <a:off x="5086073" y="2597627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4717646" y="3717253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7686173" y="4660528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триховая стрелка вправо 26"/>
          <p:cNvSpPr/>
          <p:nvPr/>
        </p:nvSpPr>
        <p:spPr>
          <a:xfrm rot="10800000">
            <a:off x="7686173" y="3717253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триховая стрелка вправо 27"/>
          <p:cNvSpPr/>
          <p:nvPr/>
        </p:nvSpPr>
        <p:spPr>
          <a:xfrm rot="10800000">
            <a:off x="4717646" y="4660528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триховая стрелка вправо 28"/>
          <p:cNvSpPr/>
          <p:nvPr/>
        </p:nvSpPr>
        <p:spPr>
          <a:xfrm rot="10800000">
            <a:off x="7372415" y="5889324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5086073" y="5881954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6001883" y="5674440"/>
            <a:ext cx="914400" cy="914400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45916" y="3953066"/>
            <a:ext cx="2050561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r>
              <a:rPr lang="ru-RU" sz="44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onsolas" panose="020B0609020204030204" pitchFamily="49" charset="0"/>
                <a:cs typeface="Consolas" panose="020B0609020204030204" pitchFamily="49" charset="0"/>
              </a:rPr>
              <a:t>БЮДЖЕТ</a:t>
            </a:r>
            <a:endParaRPr lang="ru-RU" sz="44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Выноска со стрелкой вверх 3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12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repeatCount="3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937555" y="51140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Рисунок 1" descr="F:\okrug_map_20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7555" y="1637689"/>
            <a:ext cx="7248525" cy="4657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Выноска со стрелкой вверх 9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394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</a:t>
            </a:r>
            <a:r>
              <a:rPr lang="ru-RU" b="1" dirty="0" smtClean="0"/>
              <a:t>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20734" y="4340500"/>
            <a:ext cx="6122681" cy="2042010"/>
          </a:xfrm>
        </p:spPr>
        <p:txBody>
          <a:bodyPr>
            <a:normAutofit/>
          </a:bodyPr>
          <a:lstStyle/>
          <a:p>
            <a:r>
              <a:rPr lang="ru-RU" altLang="ru-RU" dirty="0"/>
              <a:t>Общая площадь земель округа – </a:t>
            </a:r>
            <a:r>
              <a:rPr lang="ru-RU" altLang="ru-RU" dirty="0">
                <a:solidFill>
                  <a:srgbClr val="002060"/>
                </a:solidFill>
              </a:rPr>
              <a:t>241,000</a:t>
            </a:r>
            <a:r>
              <a:rPr lang="ru-RU" altLang="ru-RU" dirty="0"/>
              <a:t> га.</a:t>
            </a:r>
          </a:p>
          <a:p>
            <a:r>
              <a:rPr lang="ru-RU" altLang="ru-RU" dirty="0" smtClean="0"/>
              <a:t>Численность население </a:t>
            </a:r>
            <a:r>
              <a:rPr lang="ru-RU" altLang="ru-RU" dirty="0"/>
              <a:t>округа – </a:t>
            </a:r>
            <a:r>
              <a:rPr lang="ru-RU" altLang="ru-RU" dirty="0" smtClean="0">
                <a:solidFill>
                  <a:srgbClr val="153261"/>
                </a:solidFill>
              </a:rPr>
              <a:t>33 139 </a:t>
            </a:r>
            <a:r>
              <a:rPr lang="ru-RU" altLang="ru-RU" dirty="0"/>
              <a:t>чел.</a:t>
            </a:r>
          </a:p>
          <a:p>
            <a:r>
              <a:rPr lang="ru-RU" altLang="ru-RU" dirty="0"/>
              <a:t>Дети до 17 лет </a:t>
            </a:r>
            <a:r>
              <a:rPr lang="ru-RU" altLang="ru-RU" dirty="0" smtClean="0"/>
              <a:t> –  </a:t>
            </a:r>
            <a:r>
              <a:rPr lang="ru-RU" altLang="ru-RU" dirty="0" smtClean="0">
                <a:solidFill>
                  <a:srgbClr val="153261"/>
                </a:solidFill>
              </a:rPr>
              <a:t>5 491 </a:t>
            </a:r>
            <a:r>
              <a:rPr lang="ru-RU" altLang="ru-RU" dirty="0"/>
              <a:t>чел.</a:t>
            </a:r>
          </a:p>
          <a:p>
            <a:r>
              <a:rPr lang="ru-RU" altLang="ru-RU" dirty="0"/>
              <a:t>Количество жилых домов </a:t>
            </a:r>
            <a:r>
              <a:rPr lang="ru-RU" altLang="ru-RU" dirty="0" smtClean="0"/>
              <a:t> –  </a:t>
            </a:r>
            <a:r>
              <a:rPr lang="ru-RU" altLang="ru-RU" dirty="0" smtClean="0">
                <a:solidFill>
                  <a:srgbClr val="153261"/>
                </a:solidFill>
              </a:rPr>
              <a:t>270 </a:t>
            </a:r>
            <a:r>
              <a:rPr lang="ru-RU" altLang="ru-RU" dirty="0" smtClean="0"/>
              <a:t>ед.</a:t>
            </a:r>
            <a:endParaRPr lang="ru-RU" altLang="ru-RU" dirty="0"/>
          </a:p>
          <a:p>
            <a:r>
              <a:rPr lang="ru-RU" altLang="ru-RU" dirty="0" smtClean="0"/>
              <a:t>Площадь зеленых насаждений  –  </a:t>
            </a:r>
            <a:r>
              <a:rPr lang="ru-RU" altLang="ru-RU" dirty="0" smtClean="0">
                <a:solidFill>
                  <a:srgbClr val="153261"/>
                </a:solidFill>
              </a:rPr>
              <a:t>2,285</a:t>
            </a:r>
            <a:r>
              <a:rPr lang="ru-RU" altLang="ru-RU" dirty="0" smtClean="0"/>
              <a:t> </a:t>
            </a:r>
            <a:r>
              <a:rPr lang="ru-RU" altLang="ru-RU" dirty="0"/>
              <a:t>га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785156" y="2328094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Общие </a:t>
            </a:r>
            <a:r>
              <a:rPr lang="ru-RU" dirty="0"/>
              <a:t>сведения на текущий период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129360" y="3050332"/>
            <a:ext cx="5904968" cy="12474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Внутригородское муниципальное образование МО Васильевский расположено в Василеостровском районе Санкт-Петербурга, города федерального значения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6805" y="3858385"/>
            <a:ext cx="333375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5" name="Выноска со стрелкой вверх 14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Выноска со стрелкой вверх 16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969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8004" y="3095240"/>
            <a:ext cx="5746068" cy="3374571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/>
              <a:t>Детские дошкольные учреждения  –  </a:t>
            </a:r>
            <a:r>
              <a:rPr lang="ru-RU" altLang="ru-RU" dirty="0">
                <a:solidFill>
                  <a:srgbClr val="153261"/>
                </a:solidFill>
              </a:rPr>
              <a:t>5 </a:t>
            </a:r>
            <a:r>
              <a:rPr lang="ru-RU" altLang="ru-RU" dirty="0"/>
              <a:t>ед.</a:t>
            </a:r>
          </a:p>
          <a:p>
            <a:r>
              <a:rPr lang="ru-RU" altLang="ru-RU" dirty="0"/>
              <a:t>Общеобразовательные школы и лицеи  –  </a:t>
            </a:r>
            <a:r>
              <a:rPr lang="ru-RU" altLang="ru-RU" dirty="0">
                <a:solidFill>
                  <a:srgbClr val="153261"/>
                </a:solidFill>
              </a:rPr>
              <a:t>4 </a:t>
            </a:r>
            <a:r>
              <a:rPr lang="ru-RU" altLang="ru-RU" dirty="0"/>
              <a:t>ед.</a:t>
            </a:r>
          </a:p>
          <a:p>
            <a:r>
              <a:rPr lang="ru-RU" altLang="ru-RU" dirty="0" smtClean="0"/>
              <a:t>Спортивные сооружения – </a:t>
            </a:r>
            <a:r>
              <a:rPr lang="ru-RU" altLang="ru-RU" dirty="0" smtClean="0">
                <a:solidFill>
                  <a:srgbClr val="002060"/>
                </a:solidFill>
              </a:rPr>
              <a:t>28</a:t>
            </a:r>
            <a:r>
              <a:rPr lang="ru-RU" altLang="ru-RU" dirty="0" smtClean="0"/>
              <a:t> ед.</a:t>
            </a:r>
          </a:p>
          <a:p>
            <a:r>
              <a:rPr lang="ru-RU" altLang="ru-RU" dirty="0" smtClean="0"/>
              <a:t>Организации здравоохранения </a:t>
            </a:r>
            <a:r>
              <a:rPr lang="ru-RU" altLang="ru-RU" dirty="0"/>
              <a:t>– </a:t>
            </a:r>
            <a:r>
              <a:rPr lang="ru-RU" altLang="ru-RU" dirty="0" smtClean="0">
                <a:solidFill>
                  <a:srgbClr val="153261"/>
                </a:solidFill>
              </a:rPr>
              <a:t>8 </a:t>
            </a:r>
            <a:r>
              <a:rPr lang="ru-RU" altLang="ru-RU" dirty="0"/>
              <a:t>ед.</a:t>
            </a:r>
          </a:p>
          <a:p>
            <a:r>
              <a:rPr lang="ru-RU" altLang="ru-RU" dirty="0" smtClean="0"/>
              <a:t>Предприятия </a:t>
            </a:r>
            <a:r>
              <a:rPr lang="ru-RU" altLang="ru-RU" dirty="0"/>
              <a:t>общественного </a:t>
            </a:r>
            <a:r>
              <a:rPr lang="ru-RU" altLang="ru-RU" dirty="0" smtClean="0"/>
              <a:t>питания – </a:t>
            </a:r>
            <a:r>
              <a:rPr lang="ru-RU" altLang="ru-RU" dirty="0" smtClean="0">
                <a:solidFill>
                  <a:srgbClr val="002060"/>
                </a:solidFill>
              </a:rPr>
              <a:t>78</a:t>
            </a:r>
            <a:r>
              <a:rPr lang="ru-RU" altLang="ru-RU" dirty="0" smtClean="0"/>
              <a:t> ед.</a:t>
            </a:r>
            <a:endParaRPr lang="ru-RU" altLang="ru-RU" dirty="0"/>
          </a:p>
          <a:p>
            <a:r>
              <a:rPr lang="ru-RU" altLang="ru-RU" dirty="0" smtClean="0"/>
              <a:t>Организации </a:t>
            </a:r>
            <a:r>
              <a:rPr lang="ru-RU" altLang="ru-RU" dirty="0"/>
              <a:t>бытового </a:t>
            </a:r>
            <a:r>
              <a:rPr lang="ru-RU" altLang="ru-RU" dirty="0" smtClean="0"/>
              <a:t>обслуживания – </a:t>
            </a:r>
            <a:r>
              <a:rPr lang="ru-RU" altLang="ru-RU" dirty="0" smtClean="0">
                <a:solidFill>
                  <a:srgbClr val="002060"/>
                </a:solidFill>
              </a:rPr>
              <a:t>99</a:t>
            </a:r>
            <a:r>
              <a:rPr lang="ru-RU" altLang="ru-RU" dirty="0" smtClean="0"/>
              <a:t> ед.</a:t>
            </a:r>
            <a:endParaRPr lang="ru-RU" altLang="ru-RU" dirty="0"/>
          </a:p>
          <a:p>
            <a:r>
              <a:rPr lang="ru-RU" altLang="ru-RU" dirty="0" smtClean="0"/>
              <a:t>Продуктовых магазина </a:t>
            </a:r>
            <a:r>
              <a:rPr lang="ru-RU" altLang="ru-RU" dirty="0"/>
              <a:t>– </a:t>
            </a:r>
            <a:r>
              <a:rPr lang="ru-RU" altLang="ru-RU" dirty="0" smtClean="0">
                <a:solidFill>
                  <a:srgbClr val="002060"/>
                </a:solidFill>
              </a:rPr>
              <a:t>82</a:t>
            </a:r>
            <a:r>
              <a:rPr lang="ru-RU" altLang="ru-RU" dirty="0" smtClean="0"/>
              <a:t> ед.</a:t>
            </a:r>
          </a:p>
          <a:p>
            <a:r>
              <a:rPr lang="ru-RU" altLang="ru-RU" dirty="0" smtClean="0"/>
              <a:t>Непродовольственных магазинов – </a:t>
            </a:r>
            <a:r>
              <a:rPr lang="ru-RU" altLang="ru-RU" dirty="0" smtClean="0">
                <a:solidFill>
                  <a:srgbClr val="002060"/>
                </a:solidFill>
              </a:rPr>
              <a:t>127</a:t>
            </a:r>
            <a:r>
              <a:rPr lang="ru-RU" altLang="ru-RU" dirty="0" smtClean="0"/>
              <a:t> ед.</a:t>
            </a:r>
          </a:p>
          <a:p>
            <a:r>
              <a:rPr lang="ru-RU" altLang="ru-RU" dirty="0" smtClean="0"/>
              <a:t>Банно-прачечных объектов – </a:t>
            </a:r>
            <a:r>
              <a:rPr lang="ru-RU" altLang="ru-RU" dirty="0" smtClean="0">
                <a:solidFill>
                  <a:srgbClr val="002060"/>
                </a:solidFill>
              </a:rPr>
              <a:t>5</a:t>
            </a:r>
            <a:r>
              <a:rPr lang="ru-RU" altLang="ru-RU" dirty="0" smtClean="0"/>
              <a:t> ед. </a:t>
            </a:r>
            <a:endParaRPr lang="ru-RU" alt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785156" y="2328094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Общие </a:t>
            </a:r>
            <a:r>
              <a:rPr lang="ru-RU" dirty="0"/>
              <a:t>сведения на текущий </a:t>
            </a:r>
            <a:r>
              <a:rPr lang="ru-RU" dirty="0" smtClean="0"/>
              <a:t>период (продолжение) </a:t>
            </a:r>
            <a:endParaRPr lang="ru-RU" dirty="0"/>
          </a:p>
        </p:txBody>
      </p:sp>
      <p:pic>
        <p:nvPicPr>
          <p:cNvPr id="2050" name="Picture 2" descr="C:\Users\НИКОиПО\Desktop\photo_1-12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7288" y="3614469"/>
            <a:ext cx="4063042" cy="300203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Выноска со стрелкой вверх 11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580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34242" y="825865"/>
            <a:ext cx="9313913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показатели социально-экономического развития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2017-2019 годы, на очередной 2020 </a:t>
            </a:r>
            <a:r>
              <a:rPr lang="ru-RU" b="1" dirty="0"/>
              <a:t>год </a:t>
            </a:r>
            <a:r>
              <a:rPr lang="ru-RU" b="1" dirty="0" smtClean="0"/>
              <a:t>и 2021-2022 годы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</a:t>
            </a:r>
            <a:r>
              <a:rPr lang="ru-RU" b="1" dirty="0" smtClean="0"/>
              <a:t>в рублях на человека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90043"/>
              </p:ext>
            </p:extLst>
          </p:nvPr>
        </p:nvGraphicFramePr>
        <p:xfrm>
          <a:off x="2743449" y="2764971"/>
          <a:ext cx="7767154" cy="381770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30523"/>
                <a:gridCol w="706105"/>
                <a:gridCol w="706105"/>
                <a:gridCol w="706105"/>
                <a:gridCol w="809471"/>
                <a:gridCol w="718248"/>
                <a:gridCol w="590597"/>
              </a:tblGrid>
              <a:tr h="276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Показатели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Текущий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Очередной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Плановый период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</a:rPr>
                        <a:t>Доходы бюджета муниципального образования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1966,14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2383,69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2306,76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2487,40</a:t>
                      </a:r>
                    </a:p>
                  </a:txBody>
                  <a:tcPr marL="9525" marR="9525" marT="9525" marB="0" anchor="ctr"/>
                </a:tc>
              </a:tr>
              <a:tr h="385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</a:rPr>
                        <a:t>Расходы бюджета муниципального образования, </a:t>
                      </a:r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just" fontAlgn="ctr"/>
                      <a:r>
                        <a:rPr lang="ru-RU" sz="1000" u="none" strike="noStrike" dirty="0" smtClean="0">
                          <a:effectLst/>
                        </a:rPr>
                        <a:t>в </a:t>
                      </a:r>
                      <a:r>
                        <a:rPr lang="ru-RU" sz="1000" u="none" strike="noStrike" dirty="0">
                          <a:effectLst/>
                        </a:rPr>
                        <a:t>том числе: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2193,53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2263,24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2636,31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2497,61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2487,40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общегосударственные вопросы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537,98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584,87</a:t>
                      </a:r>
                    </a:p>
                  </a:txBody>
                  <a:tcPr marL="9525" marR="9525" marT="9525" marB="0" anchor="ctr"/>
                </a:tc>
              </a:tr>
              <a:tr h="2659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национальную </a:t>
                      </a:r>
                      <a:r>
                        <a:rPr lang="ru-RU" sz="1000" u="none" strike="noStrike" dirty="0" smtClean="0">
                          <a:effectLst/>
                        </a:rPr>
                        <a:t>безопасность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4,18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национальную экономику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18,55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жилищно-коммунальное хозяйство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966,39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1033,92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964,82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971,03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Расходы на охрану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14,44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культуру и кинематографию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418,78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399,61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социальную политику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358,06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384,37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физическую культуру и 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51,62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средства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55,75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Выноска со стрелкой вверх 1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260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на 2020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5149" y="5866309"/>
            <a:ext cx="8762999" cy="545869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altLang="ru-RU" sz="1400" dirty="0"/>
              <a:t>4</a:t>
            </a:r>
            <a:r>
              <a:rPr lang="ru-RU" altLang="ru-RU" sz="1400" dirty="0" smtClean="0"/>
              <a:t>. Выполнение </a:t>
            </a:r>
            <a:r>
              <a:rPr lang="ru-RU" altLang="ru-RU" sz="1400" dirty="0"/>
              <a:t>отдельных государственных полномочий по опеке и </a:t>
            </a:r>
            <a:r>
              <a:rPr lang="ru-RU" altLang="ru-RU" sz="1400" dirty="0" smtClean="0"/>
              <a:t>попечительству, а также </a:t>
            </a:r>
            <a:r>
              <a:rPr lang="ru-RU" altLang="ru-RU" sz="1400" dirty="0"/>
              <a:t>по составлению протоколов об административных </a:t>
            </a:r>
            <a:r>
              <a:rPr lang="ru-RU" altLang="ru-RU" sz="1400" dirty="0" smtClean="0"/>
              <a:t>правонарушениях.</a:t>
            </a:r>
            <a:endParaRPr lang="ru-RU" altLang="ru-RU" sz="1400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7012"/>
            <a:ext cx="8915399" cy="444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Основные задачи бюджетной политики</a:t>
            </a:r>
            <a:endParaRPr lang="ru-RU" dirty="0"/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785149" y="5028654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2</a:t>
            </a:r>
            <a:r>
              <a:rPr lang="ru-RU" altLang="ru-RU" sz="1400" dirty="0" smtClean="0"/>
              <a:t>. </a:t>
            </a:r>
            <a:r>
              <a:rPr lang="ru-RU" altLang="ru-RU" sz="1400" dirty="0"/>
              <a:t>У</a:t>
            </a:r>
            <a:r>
              <a:rPr lang="ru-RU" sz="1400" dirty="0" smtClean="0"/>
              <a:t>лучшение </a:t>
            </a:r>
            <a:r>
              <a:rPr lang="ru-RU" sz="1400" dirty="0"/>
              <a:t>качества </a:t>
            </a:r>
            <a:r>
              <a:rPr lang="ru-RU" sz="1400" dirty="0" smtClean="0"/>
              <a:t>жизни </a:t>
            </a:r>
            <a:r>
              <a:rPr lang="ru-RU" sz="1400" dirty="0"/>
              <a:t>граждан, проживающих на территории муниципального округа</a:t>
            </a:r>
            <a:r>
              <a:rPr lang="ru-RU" altLang="ru-RU" sz="1400" dirty="0" smtClean="0"/>
              <a:t>;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785149" y="4620760"/>
            <a:ext cx="8762999" cy="2935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 smtClean="0"/>
              <a:t>1. Благоустройство территории муниципального округа;</a:t>
            </a: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785149" y="5452314"/>
            <a:ext cx="8762999" cy="3214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3</a:t>
            </a:r>
            <a:r>
              <a:rPr lang="ru-RU" altLang="ru-RU" sz="1400" dirty="0" smtClean="0"/>
              <a:t>. Эффективное исполнение социально-значимых ведомственных целевых программ;</a:t>
            </a:r>
            <a:endParaRPr lang="ru-RU" altLang="ru-RU" sz="1400" dirty="0"/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785148" y="2594297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2</a:t>
            </a:r>
            <a:r>
              <a:rPr lang="ru-RU" altLang="ru-RU" sz="1400" dirty="0" smtClean="0"/>
              <a:t>. Совершенствование нормативно-правового регулирования бюджетного процесса;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785150" y="3506744"/>
            <a:ext cx="8762999" cy="528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 smtClean="0"/>
              <a:t>4. Повышение качества ведомственных целевых программ и расширение их использования в бюджетном планировании.</a:t>
            </a:r>
          </a:p>
        </p:txBody>
      </p:sp>
      <p:sp>
        <p:nvSpPr>
          <p:cNvPr id="14" name="Подзаголовок 4"/>
          <p:cNvSpPr txBox="1">
            <a:spLocks/>
          </p:cNvSpPr>
          <p:nvPr/>
        </p:nvSpPr>
        <p:spPr>
          <a:xfrm>
            <a:off x="2785150" y="2990815"/>
            <a:ext cx="8762999" cy="495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3</a:t>
            </a:r>
            <a:r>
              <a:rPr lang="ru-RU" altLang="ru-RU" sz="1400" dirty="0" smtClean="0"/>
              <a:t>. Повышение эффективности финансовых взаимоотношений с бюджетами Санкт-Петербурга;</a:t>
            </a:r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2785148" y="2214432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1</a:t>
            </a:r>
            <a:r>
              <a:rPr lang="ru-RU" altLang="ru-RU" sz="1400" dirty="0" smtClean="0"/>
              <a:t>. Повышение эффективности оказания муниципальных услуг;</a:t>
            </a:r>
          </a:p>
        </p:txBody>
      </p:sp>
      <p:sp>
        <p:nvSpPr>
          <p:cNvPr id="16" name="Подзаголовок 4"/>
          <p:cNvSpPr txBox="1">
            <a:spLocks/>
          </p:cNvSpPr>
          <p:nvPr/>
        </p:nvSpPr>
        <p:spPr>
          <a:xfrm>
            <a:off x="2632756" y="4178190"/>
            <a:ext cx="8915399" cy="336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Приоритеты бюджетной политики</a:t>
            </a:r>
            <a:endParaRPr lang="ru-RU" dirty="0"/>
          </a:p>
        </p:txBody>
      </p:sp>
      <p:sp>
        <p:nvSpPr>
          <p:cNvPr id="17" name="Выноска со стрелкой вверх 16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Выноска со стрелкой вверх 2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141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8613</TotalTime>
  <Words>2877</Words>
  <Application>Microsoft Office PowerPoint</Application>
  <PresentationFormat>Широкоэкранный</PresentationFormat>
  <Paragraphs>821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Gothic</vt:lpstr>
      <vt:lpstr>Consolas</vt:lpstr>
      <vt:lpstr>Times New Roman</vt:lpstr>
      <vt:lpstr>Wingdings 3</vt:lpstr>
      <vt:lpstr>Легкий дым</vt:lpstr>
      <vt:lpstr>Бюджет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418</cp:revision>
  <dcterms:created xsi:type="dcterms:W3CDTF">2017-09-11T10:04:56Z</dcterms:created>
  <dcterms:modified xsi:type="dcterms:W3CDTF">2019-12-11T13:46:19Z</dcterms:modified>
</cp:coreProperties>
</file>